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4" r:id="rId3"/>
    <p:sldId id="258" r:id="rId4"/>
    <p:sldId id="295" r:id="rId5"/>
    <p:sldId id="296" r:id="rId6"/>
    <p:sldId id="297" r:id="rId7"/>
    <p:sldId id="300" r:id="rId8"/>
    <p:sldId id="304" r:id="rId9"/>
    <p:sldId id="302" r:id="rId10"/>
    <p:sldId id="305" r:id="rId11"/>
    <p:sldId id="299" r:id="rId12"/>
    <p:sldId id="306" r:id="rId13"/>
    <p:sldId id="307" r:id="rId14"/>
    <p:sldId id="308" r:id="rId15"/>
    <p:sldId id="309" r:id="rId16"/>
    <p:sldId id="310" r:id="rId17"/>
    <p:sldId id="311" r:id="rId18"/>
    <p:sldId id="314" r:id="rId19"/>
    <p:sldId id="315" r:id="rId20"/>
    <p:sldId id="316" r:id="rId21"/>
    <p:sldId id="317" r:id="rId22"/>
    <p:sldId id="321" r:id="rId23"/>
    <p:sldId id="319" r:id="rId24"/>
    <p:sldId id="320" r:id="rId25"/>
    <p:sldId id="322" r:id="rId26"/>
    <p:sldId id="323" r:id="rId27"/>
    <p:sldId id="324" r:id="rId28"/>
    <p:sldId id="326" r:id="rId29"/>
    <p:sldId id="328" r:id="rId30"/>
    <p:sldId id="32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1C7778-87DC-4077-AF2C-EF42FF26EF9A}">
          <p14:sldIdLst>
            <p14:sldId id="256"/>
            <p14:sldId id="284"/>
            <p14:sldId id="258"/>
            <p14:sldId id="295"/>
            <p14:sldId id="296"/>
            <p14:sldId id="297"/>
            <p14:sldId id="300"/>
            <p14:sldId id="304"/>
            <p14:sldId id="302"/>
            <p14:sldId id="305"/>
            <p14:sldId id="299"/>
            <p14:sldId id="306"/>
            <p14:sldId id="307"/>
            <p14:sldId id="308"/>
            <p14:sldId id="309"/>
            <p14:sldId id="310"/>
            <p14:sldId id="311"/>
            <p14:sldId id="314"/>
            <p14:sldId id="315"/>
            <p14:sldId id="316"/>
            <p14:sldId id="317"/>
            <p14:sldId id="321"/>
            <p14:sldId id="319"/>
            <p14:sldId id="320"/>
            <p14:sldId id="322"/>
            <p14:sldId id="323"/>
            <p14:sldId id="324"/>
            <p14:sldId id="326"/>
            <p14:sldId id="328"/>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660"/>
  </p:normalViewPr>
  <p:slideViewPr>
    <p:cSldViewPr snapToGrid="0">
      <p:cViewPr varScale="1">
        <p:scale>
          <a:sx n="155" d="100"/>
          <a:sy n="155" d="100"/>
        </p:scale>
        <p:origin x="21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4/23/2020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4/23/2020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4E86-9C0E-4937-B01C-E9C6AEFF590B}"/>
              </a:ext>
            </a:extLst>
          </p:cNvPr>
          <p:cNvSpPr>
            <a:spLocks noGrp="1"/>
          </p:cNvSpPr>
          <p:nvPr>
            <p:ph type="ctrTitle"/>
          </p:nvPr>
        </p:nvSpPr>
        <p:spPr/>
        <p:txBody>
          <a:bodyPr/>
          <a:lstStyle/>
          <a:p>
            <a:pPr algn="l"/>
            <a:r>
              <a:rPr lang="en-US" dirty="0"/>
              <a:t>Phys204 Project	</a:t>
            </a:r>
          </a:p>
        </p:txBody>
      </p:sp>
      <p:sp>
        <p:nvSpPr>
          <p:cNvPr id="3" name="Subtitle 2">
            <a:extLst>
              <a:ext uri="{FF2B5EF4-FFF2-40B4-BE49-F238E27FC236}">
                <a16:creationId xmlns:a16="http://schemas.microsoft.com/office/drawing/2014/main" id="{0430A639-EDB2-4AFF-A0BA-5F691BEFF362}"/>
              </a:ext>
            </a:extLst>
          </p:cNvPr>
          <p:cNvSpPr>
            <a:spLocks noGrp="1"/>
          </p:cNvSpPr>
          <p:nvPr>
            <p:ph type="subTitle" idx="1"/>
          </p:nvPr>
        </p:nvSpPr>
        <p:spPr/>
        <p:txBody>
          <a:bodyPr/>
          <a:lstStyle/>
          <a:p>
            <a:pPr algn="l"/>
            <a:r>
              <a:rPr lang="en-US" dirty="0"/>
              <a:t>Patrick Norris</a:t>
            </a:r>
          </a:p>
        </p:txBody>
      </p:sp>
    </p:spTree>
    <p:extLst>
      <p:ext uri="{BB962C8B-B14F-4D97-AF65-F5344CB8AC3E}">
        <p14:creationId xmlns:p14="http://schemas.microsoft.com/office/powerpoint/2010/main" val="2509050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4DBD60-4F70-4FB1-93AE-D36AB3884020}"/>
              </a:ext>
            </a:extLst>
          </p:cNvPr>
          <p:cNvSpPr txBox="1">
            <a:spLocks/>
          </p:cNvSpPr>
          <p:nvPr/>
        </p:nvSpPr>
        <p:spPr>
          <a:xfrm>
            <a:off x="838200" y="1825625"/>
            <a:ext cx="10515600" cy="4351338"/>
          </a:xfrm>
          <a:prstGeom prst="rect">
            <a:avLst/>
          </a:prstGeom>
        </p:spPr>
        <p:txBody>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a:t>Average velocity </a:t>
            </a:r>
          </a:p>
          <a:p>
            <a:endParaRPr lang="en-US"/>
          </a:p>
          <a:p>
            <a:endParaRPr lang="en-US"/>
          </a:p>
          <a:p>
            <a:endParaRPr lang="en-US"/>
          </a:p>
          <a:p>
            <a:r>
              <a:rPr lang="en-US"/>
              <a:t>Percent difference </a:t>
            </a:r>
            <a:endParaRPr lang="en-US" dirty="0"/>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24108E84-C6C9-4E46-B5E8-69C1B421C790}"/>
                  </a:ext>
                </a:extLst>
              </p:cNvPr>
              <p:cNvSpPr/>
              <p:nvPr/>
            </p:nvSpPr>
            <p:spPr>
              <a:xfrm>
                <a:off x="2492737" y="2467931"/>
                <a:ext cx="7206525" cy="6183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r>
                            <a:rPr lang="en-US" b="0" i="0" smtClean="0">
                              <a:latin typeface="Cambria Math" panose="02040503050406030204" pitchFamily="18" charset="0"/>
                            </a:rPr>
                            <m:t>324.54</m:t>
                          </m:r>
                          <m:r>
                            <a:rPr lang="en-US" i="0">
                              <a:latin typeface="Cambria Math" panose="02040503050406030204" pitchFamily="18" charset="0"/>
                            </a:rPr>
                            <m:t>+</m:t>
                          </m:r>
                          <m:r>
                            <a:rPr lang="en-US" b="0" i="1" smtClean="0">
                              <a:latin typeface="Cambria Math" panose="02040503050406030204" pitchFamily="18" charset="0"/>
                            </a:rPr>
                            <m:t>337.91</m:t>
                          </m:r>
                          <m:r>
                            <a:rPr lang="en-US" i="0">
                              <a:latin typeface="Cambria Math" panose="02040503050406030204" pitchFamily="18" charset="0"/>
                            </a:rPr>
                            <m:t>+</m:t>
                          </m:r>
                          <m:r>
                            <a:rPr lang="en-US" b="0" i="1" smtClean="0">
                              <a:latin typeface="Cambria Math" panose="02040503050406030204" pitchFamily="18" charset="0"/>
                            </a:rPr>
                            <m:t>332.41</m:t>
                          </m:r>
                          <m:r>
                            <a:rPr lang="en-US" i="0">
                              <a:latin typeface="Cambria Math" panose="02040503050406030204" pitchFamily="18" charset="0"/>
                            </a:rPr>
                            <m:t>+</m:t>
                          </m:r>
                          <m:r>
                            <a:rPr lang="en-US" b="0" i="1" smtClean="0">
                              <a:latin typeface="Cambria Math" panose="02040503050406030204" pitchFamily="18" charset="0"/>
                            </a:rPr>
                            <m:t>325.73</m:t>
                          </m:r>
                          <m:r>
                            <a:rPr lang="en-US" i="0">
                              <a:latin typeface="Cambria Math" panose="02040503050406030204" pitchFamily="18" charset="0"/>
                            </a:rPr>
                            <m:t>+</m:t>
                          </m:r>
                          <m:r>
                            <a:rPr lang="en-US" b="0" i="1" smtClean="0">
                              <a:latin typeface="Cambria Math" panose="02040503050406030204" pitchFamily="18" charset="0"/>
                            </a:rPr>
                            <m:t>333</m:t>
                          </m:r>
                        </m:num>
                        <m:den>
                          <m:r>
                            <a:rPr lang="en-US" i="0">
                              <a:latin typeface="Cambria Math" panose="02040503050406030204" pitchFamily="18" charset="0"/>
                            </a:rPr>
                            <m:t>5</m:t>
                          </m:r>
                        </m:den>
                      </m:f>
                      <m:r>
                        <a:rPr lang="en-US" b="0" i="1" smtClean="0">
                          <a:latin typeface="Cambria Math" panose="02040503050406030204" pitchFamily="18" charset="0"/>
                        </a:rPr>
                        <m:t>=330.72</m:t>
                      </m:r>
                    </m:oMath>
                  </m:oMathPara>
                </a14:m>
                <a:endParaRPr lang="en-US" dirty="0"/>
              </a:p>
            </p:txBody>
          </p:sp>
        </mc:Choice>
        <mc:Fallback>
          <p:sp>
            <p:nvSpPr>
              <p:cNvPr id="3" name="Rectangle 2">
                <a:extLst>
                  <a:ext uri="{FF2B5EF4-FFF2-40B4-BE49-F238E27FC236}">
                    <a16:creationId xmlns:a16="http://schemas.microsoft.com/office/drawing/2014/main" id="{24108E84-C6C9-4E46-B5E8-69C1B421C790}"/>
                  </a:ext>
                </a:extLst>
              </p:cNvPr>
              <p:cNvSpPr>
                <a:spLocks noRot="1" noChangeAspect="1" noMove="1" noResize="1" noEditPoints="1" noAdjustHandles="1" noChangeArrowheads="1" noChangeShapeType="1" noTextEdit="1"/>
              </p:cNvSpPr>
              <p:nvPr/>
            </p:nvSpPr>
            <p:spPr>
              <a:xfrm>
                <a:off x="2492737" y="2467931"/>
                <a:ext cx="7206525" cy="61837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B88FE57B-40F3-4070-A865-4DE1CD7B2CDD}"/>
                  </a:ext>
                </a:extLst>
              </p:cNvPr>
              <p:cNvSpPr/>
              <p:nvPr/>
            </p:nvSpPr>
            <p:spPr>
              <a:xfrm>
                <a:off x="3017458" y="4379930"/>
                <a:ext cx="7554084" cy="503408"/>
              </a:xfrm>
              <a:prstGeom prst="rect">
                <a:avLst/>
              </a:prstGeom>
            </p:spPr>
            <p:txBody>
              <a:bodyPr wrap="square">
                <a:spAutoFit/>
              </a:bodyPr>
              <a:lstStyle/>
              <a:p>
                <a14:m>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330.72</m:t>
                            </m:r>
                            <m:r>
                              <a:rPr lang="en-US" i="0">
                                <a:latin typeface="Cambria Math" panose="02040503050406030204" pitchFamily="18" charset="0"/>
                              </a:rPr>
                              <m:t>−</m:t>
                            </m:r>
                            <m:r>
                              <a:rPr lang="en-US" b="0" i="1" smtClean="0">
                                <a:latin typeface="Cambria Math" panose="02040503050406030204" pitchFamily="18" charset="0"/>
                              </a:rPr>
                              <m:t>343</m:t>
                            </m:r>
                          </m:e>
                        </m:d>
                      </m:num>
                      <m:den>
                        <m:r>
                          <a:rPr lang="en-US" b="0" i="1" smtClean="0">
                            <a:latin typeface="Cambria Math" panose="02040503050406030204" pitchFamily="18" charset="0"/>
                          </a:rPr>
                          <m:t>343</m:t>
                        </m:r>
                      </m:den>
                    </m:f>
                    <m:r>
                      <a:rPr lang="en-US" i="1" smtClean="0">
                        <a:latin typeface="Cambria Math" panose="02040503050406030204" pitchFamily="18" charset="0"/>
                      </a:rPr>
                      <m:t>×</m:t>
                    </m:r>
                    <m:r>
                      <a:rPr lang="en-US" b="0" i="1" smtClean="0">
                        <a:latin typeface="Cambria Math" panose="02040503050406030204" pitchFamily="18" charset="0"/>
                      </a:rPr>
                      <m:t>100%=</m:t>
                    </m:r>
                  </m:oMath>
                </a14:m>
                <a:r>
                  <a:rPr lang="en-US" dirty="0"/>
                  <a:t> 0.036</a:t>
                </a:r>
              </a:p>
            </p:txBody>
          </p:sp>
        </mc:Choice>
        <mc:Fallback>
          <p:sp>
            <p:nvSpPr>
              <p:cNvPr id="4" name="Rectangle 3">
                <a:extLst>
                  <a:ext uri="{FF2B5EF4-FFF2-40B4-BE49-F238E27FC236}">
                    <a16:creationId xmlns:a16="http://schemas.microsoft.com/office/drawing/2014/main" id="{B88FE57B-40F3-4070-A865-4DE1CD7B2CDD}"/>
                  </a:ext>
                </a:extLst>
              </p:cNvPr>
              <p:cNvSpPr>
                <a:spLocks noRot="1" noChangeAspect="1" noMove="1" noResize="1" noEditPoints="1" noAdjustHandles="1" noChangeArrowheads="1" noChangeShapeType="1" noTextEdit="1"/>
              </p:cNvSpPr>
              <p:nvPr/>
            </p:nvSpPr>
            <p:spPr>
              <a:xfrm>
                <a:off x="3017458" y="4379930"/>
                <a:ext cx="7554084" cy="503408"/>
              </a:xfrm>
              <a:prstGeom prst="rect">
                <a:avLst/>
              </a:prstGeom>
              <a:blipFill>
                <a:blip r:embed="rId3"/>
                <a:stretch>
                  <a:fillRect b="-481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CB20851-1468-4BF4-81DD-991300313E26}"/>
              </a:ext>
            </a:extLst>
          </p:cNvPr>
          <p:cNvSpPr txBox="1"/>
          <p:nvPr/>
        </p:nvSpPr>
        <p:spPr>
          <a:xfrm>
            <a:off x="368300" y="330200"/>
            <a:ext cx="4546600" cy="830997"/>
          </a:xfrm>
          <a:prstGeom prst="rect">
            <a:avLst/>
          </a:prstGeom>
          <a:noFill/>
        </p:spPr>
        <p:txBody>
          <a:bodyPr wrap="square" rtlCol="0">
            <a:spAutoFit/>
          </a:bodyPr>
          <a:lstStyle/>
          <a:p>
            <a:r>
              <a:rPr lang="en-US" dirty="0"/>
              <a:t> </a:t>
            </a:r>
            <a:r>
              <a:rPr lang="en-US" sz="4800" dirty="0"/>
              <a:t>Data Analysis</a:t>
            </a:r>
            <a:endParaRPr lang="en-US" dirty="0"/>
          </a:p>
        </p:txBody>
      </p:sp>
    </p:spTree>
    <p:extLst>
      <p:ext uri="{BB962C8B-B14F-4D97-AF65-F5344CB8AC3E}">
        <p14:creationId xmlns:p14="http://schemas.microsoft.com/office/powerpoint/2010/main" val="380104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8886C-1511-4908-88EA-788E2BCB39C7}"/>
              </a:ext>
            </a:extLst>
          </p:cNvPr>
          <p:cNvSpPr txBox="1"/>
          <p:nvPr/>
        </p:nvSpPr>
        <p:spPr>
          <a:xfrm>
            <a:off x="230187" y="50800"/>
            <a:ext cx="4176713" cy="830997"/>
          </a:xfrm>
          <a:prstGeom prst="rect">
            <a:avLst/>
          </a:prstGeom>
          <a:noFill/>
        </p:spPr>
        <p:txBody>
          <a:bodyPr wrap="square" rtlCol="0">
            <a:spAutoFit/>
          </a:bodyPr>
          <a:lstStyle/>
          <a:p>
            <a:r>
              <a:rPr lang="en-US" sz="4800" dirty="0"/>
              <a:t>Conclusions</a:t>
            </a:r>
          </a:p>
        </p:txBody>
      </p:sp>
      <p:sp>
        <p:nvSpPr>
          <p:cNvPr id="3" name="Text Placeholder 6">
            <a:extLst>
              <a:ext uri="{FF2B5EF4-FFF2-40B4-BE49-F238E27FC236}">
                <a16:creationId xmlns:a16="http://schemas.microsoft.com/office/drawing/2014/main" id="{2B17FF16-D3E7-40CB-B9DC-67945E6C5361}"/>
              </a:ext>
            </a:extLst>
          </p:cNvPr>
          <p:cNvSpPr txBox="1">
            <a:spLocks/>
          </p:cNvSpPr>
          <p:nvPr/>
        </p:nvSpPr>
        <p:spPr>
          <a:xfrm>
            <a:off x="838200" y="1825625"/>
            <a:ext cx="10515600" cy="4351338"/>
          </a:xfrm>
          <a:prstGeom prst="rect">
            <a:avLst/>
          </a:prstGeom>
        </p:spPr>
        <p:txBody>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Discuss the results and comment on the source of errors. </a:t>
            </a:r>
          </a:p>
          <a:p>
            <a:pPr lvl="1"/>
            <a:r>
              <a:rPr lang="en-US" dirty="0"/>
              <a:t>Answer: </a:t>
            </a:r>
          </a:p>
          <a:p>
            <a:pPr marL="457200" lvl="1" indent="0">
              <a:buFont typeface="Arial"/>
              <a:buNone/>
            </a:pPr>
            <a:r>
              <a:rPr lang="en-US" dirty="0"/>
              <a:t>The results are slower than the speed of sound. Some sources of error are accuracy of the sensor, the object that was being used, and if we get technical the air temperature.</a:t>
            </a:r>
          </a:p>
          <a:p>
            <a:r>
              <a:rPr lang="en-US" dirty="0"/>
              <a:t>Elaborate on the skills that you gained during this experiment. </a:t>
            </a:r>
          </a:p>
          <a:p>
            <a:pPr lvl="1"/>
            <a:r>
              <a:rPr lang="en-US" dirty="0"/>
              <a:t>Answer: </a:t>
            </a:r>
          </a:p>
          <a:p>
            <a:pPr marL="457200" lvl="1" indent="0">
              <a:buFont typeface="Arial"/>
              <a:buNone/>
            </a:pPr>
            <a:r>
              <a:rPr lang="en-US" dirty="0"/>
              <a:t>The skilled that is gained from this is being able to find the average of the speed of sound with the ultrasonic sensor with an object. The other skill is testing the precision of a sensor, collect scientific data, and produce a conclusion. </a:t>
            </a:r>
          </a:p>
        </p:txBody>
      </p:sp>
    </p:spTree>
    <p:extLst>
      <p:ext uri="{BB962C8B-B14F-4D97-AF65-F5344CB8AC3E}">
        <p14:creationId xmlns:p14="http://schemas.microsoft.com/office/powerpoint/2010/main" val="1588941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FEF3-99D0-4B3C-B4FD-F8EA75D7E66F}"/>
              </a:ext>
            </a:extLst>
          </p:cNvPr>
          <p:cNvSpPr>
            <a:spLocks noGrp="1"/>
          </p:cNvSpPr>
          <p:nvPr>
            <p:ph type="ctrTitle"/>
          </p:nvPr>
        </p:nvSpPr>
        <p:spPr>
          <a:xfrm>
            <a:off x="0" y="0"/>
            <a:ext cx="8676222" cy="751704"/>
          </a:xfrm>
        </p:spPr>
        <p:txBody>
          <a:bodyPr>
            <a:normAutofit fontScale="90000"/>
          </a:bodyPr>
          <a:lstStyle/>
          <a:p>
            <a:pPr algn="l"/>
            <a:r>
              <a:rPr lang="en-US" dirty="0"/>
              <a:t>Gravitational Acceleration</a:t>
            </a:r>
          </a:p>
        </p:txBody>
      </p:sp>
      <p:sp>
        <p:nvSpPr>
          <p:cNvPr id="3" name="Subtitle 2">
            <a:extLst>
              <a:ext uri="{FF2B5EF4-FFF2-40B4-BE49-F238E27FC236}">
                <a16:creationId xmlns:a16="http://schemas.microsoft.com/office/drawing/2014/main" id="{30A87D4F-6BB3-45A5-889A-6850758FB393}"/>
              </a:ext>
            </a:extLst>
          </p:cNvPr>
          <p:cNvSpPr>
            <a:spLocks noGrp="1"/>
          </p:cNvSpPr>
          <p:nvPr>
            <p:ph type="subTitle" idx="1"/>
          </p:nvPr>
        </p:nvSpPr>
        <p:spPr>
          <a:xfrm>
            <a:off x="0" y="751704"/>
            <a:ext cx="1406139" cy="438665"/>
          </a:xfrm>
        </p:spPr>
        <p:txBody>
          <a:bodyPr/>
          <a:lstStyle/>
          <a:p>
            <a:pPr algn="l"/>
            <a:r>
              <a:rPr lang="en-US" dirty="0"/>
              <a:t>Module 3</a:t>
            </a:r>
          </a:p>
        </p:txBody>
      </p:sp>
      <p:sp>
        <p:nvSpPr>
          <p:cNvPr id="4" name="TextBox 3">
            <a:extLst>
              <a:ext uri="{FF2B5EF4-FFF2-40B4-BE49-F238E27FC236}">
                <a16:creationId xmlns:a16="http://schemas.microsoft.com/office/drawing/2014/main" id="{D0129331-A3B7-4127-806A-3DE2E9B89242}"/>
              </a:ext>
            </a:extLst>
          </p:cNvPr>
          <p:cNvSpPr txBox="1"/>
          <p:nvPr/>
        </p:nvSpPr>
        <p:spPr>
          <a:xfrm>
            <a:off x="1398608" y="2293551"/>
            <a:ext cx="2603500" cy="461665"/>
          </a:xfrm>
          <a:prstGeom prst="rect">
            <a:avLst/>
          </a:prstGeom>
          <a:noFill/>
        </p:spPr>
        <p:txBody>
          <a:bodyPr wrap="square" rtlCol="0">
            <a:spAutoFit/>
          </a:bodyPr>
          <a:lstStyle/>
          <a:p>
            <a:r>
              <a:rPr lang="en-US" sz="2400" dirty="0"/>
              <a:t>Purpose:</a:t>
            </a:r>
          </a:p>
        </p:txBody>
      </p:sp>
      <p:sp>
        <p:nvSpPr>
          <p:cNvPr id="5" name="TextBox 4">
            <a:extLst>
              <a:ext uri="{FF2B5EF4-FFF2-40B4-BE49-F238E27FC236}">
                <a16:creationId xmlns:a16="http://schemas.microsoft.com/office/drawing/2014/main" id="{036A47D2-0FB7-46EA-A2B6-9789FB516340}"/>
              </a:ext>
            </a:extLst>
          </p:cNvPr>
          <p:cNvSpPr txBox="1"/>
          <p:nvPr/>
        </p:nvSpPr>
        <p:spPr>
          <a:xfrm>
            <a:off x="1398608" y="2755216"/>
            <a:ext cx="8621241" cy="923330"/>
          </a:xfrm>
          <a:prstGeom prst="rect">
            <a:avLst/>
          </a:prstGeom>
          <a:noFill/>
        </p:spPr>
        <p:txBody>
          <a:bodyPr wrap="square" rtlCol="0">
            <a:spAutoFit/>
          </a:bodyPr>
          <a:lstStyle/>
          <a:p>
            <a:r>
              <a:rPr lang="en-US" dirty="0"/>
              <a:t>This project is applying what was learned about motion as a change of position in order to find gravitational acceleration of a free-falling object with an ultrasonic sensor.</a:t>
            </a:r>
          </a:p>
        </p:txBody>
      </p:sp>
      <p:sp>
        <p:nvSpPr>
          <p:cNvPr id="6" name="TextBox 5">
            <a:extLst>
              <a:ext uri="{FF2B5EF4-FFF2-40B4-BE49-F238E27FC236}">
                <a16:creationId xmlns:a16="http://schemas.microsoft.com/office/drawing/2014/main" id="{0C112E36-5164-42F7-83DE-1F06DD5D9116}"/>
              </a:ext>
            </a:extLst>
          </p:cNvPr>
          <p:cNvSpPr txBox="1"/>
          <p:nvPr/>
        </p:nvSpPr>
        <p:spPr>
          <a:xfrm>
            <a:off x="1398608" y="4011150"/>
            <a:ext cx="8423705" cy="646331"/>
          </a:xfrm>
          <a:prstGeom prst="rect">
            <a:avLst/>
          </a:prstGeom>
          <a:noFill/>
        </p:spPr>
        <p:txBody>
          <a:bodyPr wrap="square" rtlCol="0">
            <a:spAutoFit/>
          </a:bodyPr>
          <a:lstStyle/>
          <a:p>
            <a:r>
              <a:rPr lang="en-US" dirty="0"/>
              <a:t>With this project the data that is received will be used to investigate the conservation of energy in the next module. </a:t>
            </a:r>
          </a:p>
        </p:txBody>
      </p:sp>
    </p:spTree>
    <p:extLst>
      <p:ext uri="{BB962C8B-B14F-4D97-AF65-F5344CB8AC3E}">
        <p14:creationId xmlns:p14="http://schemas.microsoft.com/office/powerpoint/2010/main" val="397128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A2248-0900-44BB-B8F5-877CFE83A5AB}"/>
              </a:ext>
            </a:extLst>
          </p:cNvPr>
          <p:cNvPicPr>
            <a:picLocks noChangeAspect="1"/>
          </p:cNvPicPr>
          <p:nvPr/>
        </p:nvPicPr>
        <p:blipFill>
          <a:blip r:embed="rId2"/>
          <a:stretch>
            <a:fillRect/>
          </a:stretch>
        </p:blipFill>
        <p:spPr>
          <a:xfrm>
            <a:off x="6834984" y="499618"/>
            <a:ext cx="4395597" cy="5858764"/>
          </a:xfrm>
          <a:prstGeom prst="rect">
            <a:avLst/>
          </a:prstGeom>
        </p:spPr>
      </p:pic>
      <p:sp>
        <p:nvSpPr>
          <p:cNvPr id="3" name="Text Placeholder 6">
            <a:extLst>
              <a:ext uri="{FF2B5EF4-FFF2-40B4-BE49-F238E27FC236}">
                <a16:creationId xmlns:a16="http://schemas.microsoft.com/office/drawing/2014/main" id="{FADDAB32-E602-42AB-85E5-81A683738955}"/>
              </a:ext>
            </a:extLst>
          </p:cNvPr>
          <p:cNvSpPr>
            <a:spLocks noGrp="1"/>
          </p:cNvSpPr>
          <p:nvPr/>
        </p:nvSpPr>
        <p:spPr>
          <a:xfrm>
            <a:off x="1424781" y="2145506"/>
            <a:ext cx="3932237" cy="38115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endParaRPr lang="en-US" dirty="0">
              <a:cs typeface="Calibri"/>
            </a:endParaRP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Object to undergo free fall motion</a:t>
            </a:r>
          </a:p>
          <a:p>
            <a:endParaRPr lang="en-US" dirty="0"/>
          </a:p>
          <a:p>
            <a:endParaRPr lang="en-US" dirty="0"/>
          </a:p>
        </p:txBody>
      </p:sp>
      <p:sp>
        <p:nvSpPr>
          <p:cNvPr id="4" name="Title 1">
            <a:extLst>
              <a:ext uri="{FF2B5EF4-FFF2-40B4-BE49-F238E27FC236}">
                <a16:creationId xmlns:a16="http://schemas.microsoft.com/office/drawing/2014/main" id="{12570DED-E942-4274-A5C5-61D0403EDC64}"/>
              </a:ext>
            </a:extLst>
          </p:cNvPr>
          <p:cNvSpPr>
            <a:spLocks noGrp="1"/>
          </p:cNvSpPr>
          <p:nvPr/>
        </p:nvSpPr>
        <p:spPr>
          <a:xfrm>
            <a:off x="459581" y="10080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t>Experimental Set-up</a:t>
            </a:r>
          </a:p>
        </p:txBody>
      </p:sp>
    </p:spTree>
    <p:extLst>
      <p:ext uri="{BB962C8B-B14F-4D97-AF65-F5344CB8AC3E}">
        <p14:creationId xmlns:p14="http://schemas.microsoft.com/office/powerpoint/2010/main" val="404080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nvSpPr>
        <p:spPr>
          <a:xfrm>
            <a:off x="127000" y="-91282"/>
            <a:ext cx="4635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Data Collection</a:t>
            </a:r>
          </a:p>
        </p:txBody>
      </p:sp>
      <p:pic>
        <p:nvPicPr>
          <p:cNvPr id="3" name="Picture 2">
            <a:extLst>
              <a:ext uri="{FF2B5EF4-FFF2-40B4-BE49-F238E27FC236}">
                <a16:creationId xmlns:a16="http://schemas.microsoft.com/office/drawing/2014/main" id="{BFCFE305-F24F-4723-9805-3AE725BE7EA8}"/>
              </a:ext>
            </a:extLst>
          </p:cNvPr>
          <p:cNvPicPr>
            <a:picLocks noChangeAspect="1"/>
          </p:cNvPicPr>
          <p:nvPr/>
        </p:nvPicPr>
        <p:blipFill>
          <a:blip r:embed="rId2"/>
          <a:stretch>
            <a:fillRect/>
          </a:stretch>
        </p:blipFill>
        <p:spPr>
          <a:xfrm>
            <a:off x="1093798" y="1115367"/>
            <a:ext cx="10004403" cy="4627265"/>
          </a:xfrm>
          <a:prstGeom prst="rect">
            <a:avLst/>
          </a:prstGeom>
        </p:spPr>
      </p:pic>
    </p:spTree>
    <p:extLst>
      <p:ext uri="{BB962C8B-B14F-4D97-AF65-F5344CB8AC3E}">
        <p14:creationId xmlns:p14="http://schemas.microsoft.com/office/powerpoint/2010/main" val="25528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nvSpPr>
        <p:spPr>
          <a:xfrm>
            <a:off x="88900" y="-129382"/>
            <a:ext cx="4216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Data Analysis</a:t>
            </a:r>
          </a:p>
        </p:txBody>
      </p:sp>
      <p:sp>
        <p:nvSpPr>
          <p:cNvPr id="3" name="Content Placeholder 2">
            <a:extLst>
              <a:ext uri="{FF2B5EF4-FFF2-40B4-BE49-F238E27FC236}">
                <a16:creationId xmlns:a16="http://schemas.microsoft.com/office/drawing/2014/main" id="{359ABB22-E52E-475E-A637-B8C80B6E3197}"/>
              </a:ext>
            </a:extLst>
          </p:cNvPr>
          <p:cNvSpPr>
            <a:spLocks noGrp="1"/>
          </p:cNvSpPr>
          <p:nvPr/>
        </p:nvSpPr>
        <p:spPr>
          <a:xfrm>
            <a:off x="838200"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Average acceleration </a:t>
            </a:r>
          </a:p>
          <a:p>
            <a:endParaRPr lang="en-US" dirty="0"/>
          </a:p>
          <a:p>
            <a:endParaRPr lang="en-US" dirty="0"/>
          </a:p>
          <a:p>
            <a:endParaRPr lang="en-US" dirty="0"/>
          </a:p>
          <a:p>
            <a:r>
              <a:rPr lang="en-US" dirty="0"/>
              <a:t>Percent difference </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751E027-C6AB-44A8-8B52-DC4ABBE2B670}"/>
                  </a:ext>
                </a:extLst>
              </p:cNvPr>
              <p:cNvSpPr/>
              <p:nvPr/>
            </p:nvSpPr>
            <p:spPr>
              <a:xfrm>
                <a:off x="2197100" y="2014913"/>
                <a:ext cx="6549806" cy="61837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−9.5+−9.5+−6.08+−9.5+−6.08</m:t>
                          </m:r>
                        </m:num>
                        <m:den>
                          <m:r>
                            <a:rPr lang="en-US" i="1">
                              <a:latin typeface="Cambria Math" panose="02040503050406030204" pitchFamily="18" charset="0"/>
                            </a:rPr>
                            <m:t>5</m:t>
                          </m:r>
                        </m:den>
                      </m:f>
                      <m:r>
                        <a:rPr lang="en-US" b="0" i="0" smtClean="0">
                          <a:latin typeface="Cambria Math" panose="02040503050406030204" pitchFamily="18" charset="0"/>
                        </a:rPr>
                        <m:t>=−8.132</m:t>
                      </m:r>
                      <m:r>
                        <a:rPr lang="en-US" b="0" i="0" smtClean="0">
                          <a:latin typeface="Cambria Math" panose="02040503050406030204" pitchFamily="18" charset="0"/>
                        </a:rPr>
                        <m:t> </m:t>
                      </m:r>
                      <m:f>
                        <m:fPr>
                          <m:type m:val="lin"/>
                          <m:ctrlPr>
                            <a:rPr lang="en-US" b="0" i="0" smtClean="0">
                              <a:latin typeface="Cambria Math" panose="02040503050406030204" pitchFamily="18" charset="0"/>
                            </a:rPr>
                          </m:ctrlPr>
                        </m:fPr>
                        <m:num>
                          <m:r>
                            <a:rPr lang="en-US" b="0" i="0" smtClean="0">
                              <a:latin typeface="Cambria Math" panose="02040503050406030204" pitchFamily="18" charset="0"/>
                            </a:rPr>
                            <m:t>𝑚</m:t>
                          </m:r>
                        </m:num>
                        <m:den>
                          <m:sSup>
                            <m:sSupPr>
                              <m:ctrlPr>
                                <a:rPr lang="en-US" b="0" i="0" smtClean="0">
                                  <a:latin typeface="Cambria Math" panose="02040503050406030204" pitchFamily="18" charset="0"/>
                                </a:rPr>
                              </m:ctrlPr>
                            </m:sSupPr>
                            <m:e>
                              <m:r>
                                <a:rPr lang="en-US" b="0" i="0" smtClean="0">
                                  <a:latin typeface="Cambria Math" panose="02040503050406030204" pitchFamily="18" charset="0"/>
                                </a:rPr>
                                <m:t>𝑠</m:t>
                              </m:r>
                            </m:e>
                            <m:sup>
                              <m:r>
                                <a:rPr lang="en-US" b="0" i="0" smtClean="0">
                                  <a:latin typeface="Cambria Math" panose="02040503050406030204" pitchFamily="18" charset="0"/>
                                </a:rPr>
                                <m:t>2</m:t>
                              </m:r>
                            </m:sup>
                          </m:sSup>
                        </m:den>
                      </m:f>
                    </m:oMath>
                  </m:oMathPara>
                </a14:m>
                <a:endParaRPr lang="en-US" dirty="0"/>
              </a:p>
            </p:txBody>
          </p:sp>
        </mc:Choice>
        <mc:Fallback>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2197100" y="2014913"/>
                <a:ext cx="6549806" cy="61837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2197100" y="4016800"/>
                <a:ext cx="5703484" cy="62780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−8.132</m:t>
                              </m:r>
                              <m:r>
                                <a:rPr lang="en-US" i="1">
                                  <a:latin typeface="Cambria Math" panose="02040503050406030204" pitchFamily="18" charset="0"/>
                                </a:rPr>
                                <m:t>−</m:t>
                              </m:r>
                              <m:r>
                                <a:rPr lang="en-US" b="0" i="1" smtClean="0">
                                  <a:latin typeface="Cambria Math" panose="02040503050406030204" pitchFamily="18" charset="0"/>
                                </a:rPr>
                                <m:t>9.8</m:t>
                              </m:r>
                            </m:e>
                          </m:d>
                        </m:num>
                        <m:den>
                          <m:r>
                            <a:rPr lang="en-US" b="0" i="1" smtClean="0">
                              <a:latin typeface="Cambria Math" panose="02040503050406030204" pitchFamily="18" charset="0"/>
                            </a:rPr>
                            <m:t>9.8</m:t>
                          </m:r>
                        </m:den>
                      </m:f>
                      <m:r>
                        <a:rPr lang="en-US" i="1" smtClean="0">
                          <a:latin typeface="Cambria Math" panose="02040503050406030204" pitchFamily="18" charset="0"/>
                        </a:rPr>
                        <m:t>×</m:t>
                      </m:r>
                      <m:r>
                        <a:rPr lang="en-US" b="0" i="1" smtClean="0">
                          <a:latin typeface="Cambria Math" panose="02040503050406030204" pitchFamily="18" charset="0"/>
                        </a:rPr>
                        <m:t>100%=</m:t>
                      </m:r>
                      <m:r>
                        <a:rPr lang="en-US" b="0" i="1" smtClean="0">
                          <a:latin typeface="Cambria Math" panose="02040503050406030204" pitchFamily="18" charset="0"/>
                        </a:rPr>
                        <m:t>17%</m:t>
                      </m:r>
                    </m:oMath>
                  </m:oMathPara>
                </a14:m>
                <a:endParaRPr lang="en-US"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2197100" y="4016800"/>
                <a:ext cx="5703484" cy="627801"/>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47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nvSpPr>
        <p:spPr>
          <a:xfrm>
            <a:off x="241300" y="-72232"/>
            <a:ext cx="353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Conclusions</a:t>
            </a:r>
          </a:p>
        </p:txBody>
      </p:sp>
      <p:sp>
        <p:nvSpPr>
          <p:cNvPr id="3" name="Text Placeholder 6">
            <a:extLst>
              <a:ext uri="{FF2B5EF4-FFF2-40B4-BE49-F238E27FC236}">
                <a16:creationId xmlns:a16="http://schemas.microsoft.com/office/drawing/2014/main" id="{FADDAB32-E602-42AB-85E5-81A683738955}"/>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Indicate the line of code that outputs the distance. How is this equation determined? What does the 0.0343 represent? Why is the equation divided by 2?   </a:t>
            </a:r>
          </a:p>
          <a:p>
            <a:pPr lvl="1"/>
            <a:r>
              <a:rPr lang="en-US" dirty="0"/>
              <a:t>Answer: distance= duration*0.0343/2, distance is determined form the ultrasonic sensor by the time it takes for the sound to travel to the object and back. 0.0343 is the speed of sound converted from meters per second to centimeter per microseconds. The equation is divided by 2 from the travel down and back up from the object. </a:t>
            </a:r>
          </a:p>
          <a:p>
            <a:pPr marL="457200" lvl="1" indent="0">
              <a:buNone/>
            </a:pPr>
            <a:endParaRPr lang="en-US" dirty="0"/>
          </a:p>
          <a:p>
            <a:pPr lvl="0"/>
            <a:r>
              <a:rPr lang="en-US" dirty="0"/>
              <a:t>How much variation is there from trial to trial? What does this indicate about the uncertainty of the result?</a:t>
            </a:r>
          </a:p>
          <a:p>
            <a:pPr lvl="1"/>
            <a:r>
              <a:rPr lang="en-US" dirty="0"/>
              <a:t>Answer: There was a slight variation in each trail, this shows that the object did not fall evenly every time or might have bounced back a little. This means that no matter how many times you drop the object you will get different numbers. The only way to fix this would be to have a much more </a:t>
            </a:r>
            <a:r>
              <a:rPr lang="en-US"/>
              <a:t>controlled environment. </a:t>
            </a:r>
            <a:endParaRPr lang="en-US" dirty="0"/>
          </a:p>
        </p:txBody>
      </p:sp>
    </p:spTree>
    <p:extLst>
      <p:ext uri="{BB962C8B-B14F-4D97-AF65-F5344CB8AC3E}">
        <p14:creationId xmlns:p14="http://schemas.microsoft.com/office/powerpoint/2010/main" val="635425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39CC-D9DA-4739-BAC8-858BEC003747}"/>
              </a:ext>
            </a:extLst>
          </p:cNvPr>
          <p:cNvSpPr>
            <a:spLocks noGrp="1"/>
          </p:cNvSpPr>
          <p:nvPr>
            <p:ph type="ctrTitle"/>
          </p:nvPr>
        </p:nvSpPr>
        <p:spPr>
          <a:xfrm>
            <a:off x="0" y="0"/>
            <a:ext cx="8676222" cy="696098"/>
          </a:xfrm>
        </p:spPr>
        <p:txBody>
          <a:bodyPr>
            <a:normAutofit fontScale="90000"/>
          </a:bodyPr>
          <a:lstStyle/>
          <a:p>
            <a:pPr algn="l"/>
            <a:r>
              <a:rPr lang="en-US" dirty="0"/>
              <a:t>Conservation of Energy</a:t>
            </a:r>
          </a:p>
        </p:txBody>
      </p:sp>
      <p:sp>
        <p:nvSpPr>
          <p:cNvPr id="3" name="Subtitle 2">
            <a:extLst>
              <a:ext uri="{FF2B5EF4-FFF2-40B4-BE49-F238E27FC236}">
                <a16:creationId xmlns:a16="http://schemas.microsoft.com/office/drawing/2014/main" id="{58619B52-78E8-4303-A5D6-F5A3814FCA26}"/>
              </a:ext>
            </a:extLst>
          </p:cNvPr>
          <p:cNvSpPr>
            <a:spLocks noGrp="1"/>
          </p:cNvSpPr>
          <p:nvPr>
            <p:ph type="subTitle" idx="1"/>
          </p:nvPr>
        </p:nvSpPr>
        <p:spPr>
          <a:xfrm>
            <a:off x="0" y="696098"/>
            <a:ext cx="1393783" cy="413951"/>
          </a:xfrm>
        </p:spPr>
        <p:txBody>
          <a:bodyPr/>
          <a:lstStyle/>
          <a:p>
            <a:pPr algn="l"/>
            <a:r>
              <a:rPr lang="en-US" dirty="0"/>
              <a:t>Module 4</a:t>
            </a:r>
          </a:p>
        </p:txBody>
      </p:sp>
      <p:sp>
        <p:nvSpPr>
          <p:cNvPr id="4" name="TextBox 3">
            <a:extLst>
              <a:ext uri="{FF2B5EF4-FFF2-40B4-BE49-F238E27FC236}">
                <a16:creationId xmlns:a16="http://schemas.microsoft.com/office/drawing/2014/main" id="{61CCD561-2D95-4D63-8A26-BBC3B09C0148}"/>
              </a:ext>
            </a:extLst>
          </p:cNvPr>
          <p:cNvSpPr txBox="1"/>
          <p:nvPr/>
        </p:nvSpPr>
        <p:spPr>
          <a:xfrm>
            <a:off x="1393783" y="1868102"/>
            <a:ext cx="2603500" cy="461665"/>
          </a:xfrm>
          <a:prstGeom prst="rect">
            <a:avLst/>
          </a:prstGeom>
          <a:noFill/>
        </p:spPr>
        <p:txBody>
          <a:bodyPr wrap="square" rtlCol="0">
            <a:spAutoFit/>
          </a:bodyPr>
          <a:lstStyle/>
          <a:p>
            <a:r>
              <a:rPr lang="en-US" sz="2400" dirty="0"/>
              <a:t>Purpose:</a:t>
            </a:r>
          </a:p>
        </p:txBody>
      </p:sp>
      <p:sp>
        <p:nvSpPr>
          <p:cNvPr id="5" name="TextBox 4">
            <a:extLst>
              <a:ext uri="{FF2B5EF4-FFF2-40B4-BE49-F238E27FC236}">
                <a16:creationId xmlns:a16="http://schemas.microsoft.com/office/drawing/2014/main" id="{A3DBC052-5B75-4FFB-8041-2FC7434AE294}"/>
              </a:ext>
            </a:extLst>
          </p:cNvPr>
          <p:cNvSpPr txBox="1"/>
          <p:nvPr/>
        </p:nvSpPr>
        <p:spPr>
          <a:xfrm>
            <a:off x="1393783" y="2419535"/>
            <a:ext cx="8621241" cy="1200329"/>
          </a:xfrm>
          <a:prstGeom prst="rect">
            <a:avLst/>
          </a:prstGeom>
          <a:noFill/>
        </p:spPr>
        <p:txBody>
          <a:bodyPr wrap="square" rtlCol="0">
            <a:spAutoFit/>
          </a:bodyPr>
          <a:lstStyle/>
          <a:p>
            <a:r>
              <a:rPr lang="en-US" dirty="0"/>
              <a:t>In this course project we applied the knowledge gathered from previous modules, like numbers and units to find quantities of motion. Motion is the change of position. Acceleration and velocity describes important kinds of motion, and analyzing the motion helps introduces the naturel of physics.   </a:t>
            </a:r>
          </a:p>
        </p:txBody>
      </p:sp>
      <p:sp>
        <p:nvSpPr>
          <p:cNvPr id="6" name="TextBox 5">
            <a:extLst>
              <a:ext uri="{FF2B5EF4-FFF2-40B4-BE49-F238E27FC236}">
                <a16:creationId xmlns:a16="http://schemas.microsoft.com/office/drawing/2014/main" id="{1FCD295B-DA68-41EB-9DC2-80B6ADBAD9D5}"/>
              </a:ext>
            </a:extLst>
          </p:cNvPr>
          <p:cNvSpPr txBox="1"/>
          <p:nvPr/>
        </p:nvSpPr>
        <p:spPr>
          <a:xfrm>
            <a:off x="1398608" y="4011150"/>
            <a:ext cx="8423705" cy="1200329"/>
          </a:xfrm>
          <a:prstGeom prst="rect">
            <a:avLst/>
          </a:prstGeom>
          <a:noFill/>
        </p:spPr>
        <p:txBody>
          <a:bodyPr wrap="square" rtlCol="0">
            <a:spAutoFit/>
          </a:bodyPr>
          <a:lstStyle/>
          <a:p>
            <a:r>
              <a:rPr lang="en-US" dirty="0"/>
              <a:t>With the information that is gathered about motion we can now demonstrate the transformation of energy. Learning about the transformation of energy from one to another it will help us understand the world, and universe that we live in. </a:t>
            </a:r>
          </a:p>
        </p:txBody>
      </p:sp>
    </p:spTree>
    <p:extLst>
      <p:ext uri="{BB962C8B-B14F-4D97-AF65-F5344CB8AC3E}">
        <p14:creationId xmlns:p14="http://schemas.microsoft.com/office/powerpoint/2010/main" val="3935126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435DB-F63A-4E5D-B96F-7EFEC7F5E627}"/>
              </a:ext>
            </a:extLst>
          </p:cNvPr>
          <p:cNvPicPr>
            <a:picLocks noChangeAspect="1"/>
          </p:cNvPicPr>
          <p:nvPr/>
        </p:nvPicPr>
        <p:blipFill>
          <a:blip r:embed="rId2"/>
          <a:stretch>
            <a:fillRect/>
          </a:stretch>
        </p:blipFill>
        <p:spPr>
          <a:xfrm>
            <a:off x="5870990" y="3203575"/>
            <a:ext cx="6117810" cy="3185480"/>
          </a:xfrm>
          <a:prstGeom prst="rect">
            <a:avLst/>
          </a:prstGeom>
        </p:spPr>
      </p:pic>
      <p:sp>
        <p:nvSpPr>
          <p:cNvPr id="4" name="Title 1">
            <a:extLst>
              <a:ext uri="{FF2B5EF4-FFF2-40B4-BE49-F238E27FC236}">
                <a16:creationId xmlns:a16="http://schemas.microsoft.com/office/drawing/2014/main" id="{A5B39531-0C72-4965-A44F-B60D203580CC}"/>
              </a:ext>
            </a:extLst>
          </p:cNvPr>
          <p:cNvSpPr txBox="1">
            <a:spLocks/>
          </p:cNvSpPr>
          <p:nvPr/>
        </p:nvSpPr>
        <p:spPr>
          <a:xfrm>
            <a:off x="266700" y="98425"/>
            <a:ext cx="5032790" cy="777875"/>
          </a:xfrm>
          <a:prstGeom prst="rect">
            <a:avLst/>
          </a:prstGeom>
        </p:spPr>
        <p:txBody>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Data Analysis</a:t>
            </a:r>
          </a:p>
        </p:txBody>
      </p:sp>
      <p:pic>
        <p:nvPicPr>
          <p:cNvPr id="5" name="Picture 4">
            <a:extLst>
              <a:ext uri="{FF2B5EF4-FFF2-40B4-BE49-F238E27FC236}">
                <a16:creationId xmlns:a16="http://schemas.microsoft.com/office/drawing/2014/main" id="{5D3DAA7F-A4BC-47B3-9C7F-FD72AB04A6CC}"/>
              </a:ext>
            </a:extLst>
          </p:cNvPr>
          <p:cNvPicPr>
            <a:picLocks noChangeAspect="1"/>
          </p:cNvPicPr>
          <p:nvPr/>
        </p:nvPicPr>
        <p:blipFill>
          <a:blip r:embed="rId3"/>
          <a:stretch>
            <a:fillRect/>
          </a:stretch>
        </p:blipFill>
        <p:spPr>
          <a:xfrm>
            <a:off x="549275" y="1501774"/>
            <a:ext cx="5179030" cy="2460625"/>
          </a:xfrm>
          <a:prstGeom prst="rect">
            <a:avLst/>
          </a:prstGeom>
        </p:spPr>
      </p:pic>
    </p:spTree>
    <p:extLst>
      <p:ext uri="{BB962C8B-B14F-4D97-AF65-F5344CB8AC3E}">
        <p14:creationId xmlns:p14="http://schemas.microsoft.com/office/powerpoint/2010/main" val="1749989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5580-AB15-4D6D-8804-D3C5463832C7}"/>
              </a:ext>
            </a:extLst>
          </p:cNvPr>
          <p:cNvSpPr txBox="1">
            <a:spLocks/>
          </p:cNvSpPr>
          <p:nvPr/>
        </p:nvSpPr>
        <p:spPr>
          <a:xfrm>
            <a:off x="177800" y="174625"/>
            <a:ext cx="5549900" cy="739775"/>
          </a:xfrm>
          <a:prstGeom prst="rect">
            <a:avLst/>
          </a:prstGeom>
        </p:spPr>
        <p:txBody>
          <a:bodyPr>
            <a:normAutofit fontScale="92500"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Data Validation </a:t>
            </a:r>
          </a:p>
        </p:txBody>
      </p:sp>
      <p:sp>
        <p:nvSpPr>
          <p:cNvPr id="3" name="Content Placeholder 2">
            <a:extLst>
              <a:ext uri="{FF2B5EF4-FFF2-40B4-BE49-F238E27FC236}">
                <a16:creationId xmlns:a16="http://schemas.microsoft.com/office/drawing/2014/main" id="{ABFE27DE-5A5E-4BE0-98B2-AC154B6D6122}"/>
              </a:ext>
            </a:extLst>
          </p:cNvPr>
          <p:cNvSpPr txBox="1">
            <a:spLocks/>
          </p:cNvSpPr>
          <p:nvPr/>
        </p:nvSpPr>
        <p:spPr>
          <a:xfrm>
            <a:off x="838200" y="1825625"/>
            <a:ext cx="10515600" cy="4351338"/>
          </a:xfrm>
          <a:prstGeom prst="rect">
            <a:avLst/>
          </a:prstGeom>
        </p:spPr>
        <p:txBody>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Theoretical value of final velocity  </a:t>
            </a:r>
          </a:p>
          <a:p>
            <a:pPr marL="0" indent="0">
              <a:buNone/>
            </a:pPr>
            <a:endParaRPr lang="en-US" dirty="0"/>
          </a:p>
          <a:p>
            <a:pPr marL="0" indent="0">
              <a:buFont typeface="Arial"/>
              <a:buNone/>
            </a:pPr>
            <a:endParaRPr lang="en-US" dirty="0"/>
          </a:p>
          <a:p>
            <a:r>
              <a:rPr lang="en-US" dirty="0"/>
              <a:t>Percent difference   </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7F4CBCDC-21B4-4708-A589-D33D21A191BF}"/>
                  </a:ext>
                </a:extLst>
              </p:cNvPr>
              <p:cNvSpPr/>
              <p:nvPr/>
            </p:nvSpPr>
            <p:spPr>
              <a:xfrm>
                <a:off x="2952750" y="2425952"/>
                <a:ext cx="4516741" cy="441788"/>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9.8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)(0.745)</m:t>
                        </m:r>
                      </m:e>
                    </m:rad>
                  </m:oMath>
                </a14:m>
                <a:r>
                  <a:rPr lang="en-US" dirty="0"/>
                  <a:t> = 3.82</a:t>
                </a:r>
              </a:p>
            </p:txBody>
          </p:sp>
        </mc:Choice>
        <mc:Fallback>
          <p:sp>
            <p:nvSpPr>
              <p:cNvPr id="4" name="Rectangle 3">
                <a:extLst>
                  <a:ext uri="{FF2B5EF4-FFF2-40B4-BE49-F238E27FC236}">
                    <a16:creationId xmlns:a16="http://schemas.microsoft.com/office/drawing/2014/main" id="{7F4CBCDC-21B4-4708-A589-D33D21A191BF}"/>
                  </a:ext>
                </a:extLst>
              </p:cNvPr>
              <p:cNvSpPr>
                <a:spLocks noRot="1" noChangeAspect="1" noMove="1" noResize="1" noEditPoints="1" noAdjustHandles="1" noChangeArrowheads="1" noChangeShapeType="1" noTextEdit="1"/>
              </p:cNvSpPr>
              <p:nvPr/>
            </p:nvSpPr>
            <p:spPr>
              <a:xfrm>
                <a:off x="2952750" y="2425952"/>
                <a:ext cx="4516741" cy="441788"/>
              </a:xfrm>
              <a:prstGeom prst="rect">
                <a:avLst/>
              </a:prstGeom>
              <a:blipFill>
                <a:blip r:embed="rId2"/>
                <a:stretch>
                  <a:fillRect b="-152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A46F9D19-5328-4088-B19A-FD5BD04418AC}"/>
                  </a:ext>
                </a:extLst>
              </p:cNvPr>
              <p:cNvSpPr/>
              <p:nvPr/>
            </p:nvSpPr>
            <p:spPr>
              <a:xfrm>
                <a:off x="2184422" y="3990261"/>
                <a:ext cx="6053395" cy="505331"/>
              </a:xfrm>
              <a:prstGeom prst="rect">
                <a:avLst/>
              </a:prstGeom>
            </p:spPr>
            <p:txBody>
              <a:bodyPr wrap="square">
                <a:spAutoFit/>
              </a:bodyPr>
              <a:lstStyle/>
              <a:p>
                <a14:m>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3.82</m:t>
                            </m:r>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6.93</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m:t>
                            </m:r>
                          </m:e>
                        </m:d>
                      </m:num>
                      <m:den>
                        <m:r>
                          <a:rPr lang="en-US" b="0" i="1" smtClean="0">
                            <a:latin typeface="Cambria Math" panose="02040503050406030204" pitchFamily="18" charset="0"/>
                          </a:rPr>
                          <m:t>3.82</m:t>
                        </m:r>
                      </m:den>
                    </m:f>
                    <m:r>
                      <a:rPr lang="en-US" i="1" smtClean="0">
                        <a:latin typeface="Cambria Math" panose="02040503050406030204" pitchFamily="18" charset="0"/>
                      </a:rPr>
                      <m:t>×</m:t>
                    </m:r>
                    <m:r>
                      <a:rPr lang="en-US" b="0" i="1" smtClean="0">
                        <a:latin typeface="Cambria Math" panose="02040503050406030204" pitchFamily="18" charset="0"/>
                      </a:rPr>
                      <m:t>100%=</m:t>
                    </m:r>
                  </m:oMath>
                </a14:m>
                <a:r>
                  <a:rPr lang="en-US" dirty="0"/>
                  <a:t>81%</a:t>
                </a:r>
              </a:p>
            </p:txBody>
          </p:sp>
        </mc:Choice>
        <mc:Fallback>
          <p:sp>
            <p:nvSpPr>
              <p:cNvPr id="6" name="Rectangle 5">
                <a:extLst>
                  <a:ext uri="{FF2B5EF4-FFF2-40B4-BE49-F238E27FC236}">
                    <a16:creationId xmlns:a16="http://schemas.microsoft.com/office/drawing/2014/main" id="{A46F9D19-5328-4088-B19A-FD5BD04418AC}"/>
                  </a:ext>
                </a:extLst>
              </p:cNvPr>
              <p:cNvSpPr>
                <a:spLocks noRot="1" noChangeAspect="1" noMove="1" noResize="1" noEditPoints="1" noAdjustHandles="1" noChangeArrowheads="1" noChangeShapeType="1" noTextEdit="1"/>
              </p:cNvSpPr>
              <p:nvPr/>
            </p:nvSpPr>
            <p:spPr>
              <a:xfrm>
                <a:off x="2184422" y="3990261"/>
                <a:ext cx="6053395" cy="505331"/>
              </a:xfrm>
              <a:prstGeom prst="rect">
                <a:avLst/>
              </a:prstGeom>
              <a:blipFill>
                <a:blip r:embed="rId3"/>
                <a:stretch>
                  <a:fillRect t="-59756" b="-54878"/>
                </a:stretch>
              </a:blipFill>
            </p:spPr>
            <p:txBody>
              <a:bodyPr/>
              <a:lstStyle/>
              <a:p>
                <a:r>
                  <a:rPr lang="en-US">
                    <a:noFill/>
                  </a:rPr>
                  <a:t> </a:t>
                </a:r>
              </a:p>
            </p:txBody>
          </p:sp>
        </mc:Fallback>
      </mc:AlternateContent>
    </p:spTree>
    <p:extLst>
      <p:ext uri="{BB962C8B-B14F-4D97-AF65-F5344CB8AC3E}">
        <p14:creationId xmlns:p14="http://schemas.microsoft.com/office/powerpoint/2010/main" val="2892018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0D7E-251F-4985-AAE6-842C141F77A6}"/>
              </a:ext>
            </a:extLst>
          </p:cNvPr>
          <p:cNvSpPr>
            <a:spLocks noGrp="1"/>
          </p:cNvSpPr>
          <p:nvPr>
            <p:ph type="title"/>
          </p:nvPr>
        </p:nvSpPr>
        <p:spPr>
          <a:xfrm>
            <a:off x="1141413" y="279400"/>
            <a:ext cx="5272087" cy="1206500"/>
          </a:xfrm>
        </p:spPr>
        <p:txBody>
          <a:bodyPr>
            <a:normAutofit/>
          </a:bodyPr>
          <a:lstStyle/>
          <a:p>
            <a:r>
              <a:rPr lang="en-US" sz="5400" dirty="0"/>
              <a:t>Introduction</a:t>
            </a:r>
          </a:p>
        </p:txBody>
      </p:sp>
      <p:sp>
        <p:nvSpPr>
          <p:cNvPr id="3" name="Content Placeholder 2">
            <a:extLst>
              <a:ext uri="{FF2B5EF4-FFF2-40B4-BE49-F238E27FC236}">
                <a16:creationId xmlns:a16="http://schemas.microsoft.com/office/drawing/2014/main" id="{4FE00EF2-C409-44A3-98D6-D48AFD94F86C}"/>
              </a:ext>
            </a:extLst>
          </p:cNvPr>
          <p:cNvSpPr>
            <a:spLocks noGrp="1"/>
          </p:cNvSpPr>
          <p:nvPr>
            <p:ph idx="1"/>
          </p:nvPr>
        </p:nvSpPr>
        <p:spPr>
          <a:xfrm>
            <a:off x="1141413" y="1543050"/>
            <a:ext cx="9905998" cy="3771900"/>
          </a:xfrm>
        </p:spPr>
        <p:txBody>
          <a:bodyPr/>
          <a:lstStyle/>
          <a:p>
            <a:r>
              <a:rPr lang="en-US" dirty="0"/>
              <a:t>When it comes to physics the best way to learn it is to do it. What better way to learn physics than by using technology. Learning the physical principles of how the world, the universe works a long with solving complex logical problems is one way to learn. </a:t>
            </a:r>
          </a:p>
          <a:p>
            <a:r>
              <a:rPr lang="en-US" dirty="0"/>
              <a:t>This course project is divided in to six parts each with a scientific method. Each part builds off, of the last in a full scientific experiment. Making this project complex and a logical problem. </a:t>
            </a:r>
          </a:p>
        </p:txBody>
      </p:sp>
    </p:spTree>
    <p:extLst>
      <p:ext uri="{BB962C8B-B14F-4D97-AF65-F5344CB8AC3E}">
        <p14:creationId xmlns:p14="http://schemas.microsoft.com/office/powerpoint/2010/main" val="89141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0886-C3A3-4CB5-A63B-10026FFEA564}"/>
              </a:ext>
            </a:extLst>
          </p:cNvPr>
          <p:cNvSpPr txBox="1">
            <a:spLocks/>
          </p:cNvSpPr>
          <p:nvPr/>
        </p:nvSpPr>
        <p:spPr>
          <a:xfrm>
            <a:off x="381000" y="365125"/>
            <a:ext cx="4622800" cy="803275"/>
          </a:xfrm>
          <a:prstGeom prst="rect">
            <a:avLst/>
          </a:prstGeom>
        </p:spPr>
        <p:txBody>
          <a:bodyPr>
            <a:normAutofit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Conclusions</a:t>
            </a:r>
          </a:p>
        </p:txBody>
      </p:sp>
      <p:sp>
        <p:nvSpPr>
          <p:cNvPr id="3" name="Text Placeholder 6">
            <a:extLst>
              <a:ext uri="{FF2B5EF4-FFF2-40B4-BE49-F238E27FC236}">
                <a16:creationId xmlns:a16="http://schemas.microsoft.com/office/drawing/2014/main" id="{FABCF2E3-5029-4E5E-A068-CC8D802AA93D}"/>
              </a:ext>
            </a:extLst>
          </p:cNvPr>
          <p:cNvSpPr txBox="1">
            <a:spLocks/>
          </p:cNvSpPr>
          <p:nvPr/>
        </p:nvSpPr>
        <p:spPr>
          <a:xfrm>
            <a:off x="838200" y="1825625"/>
            <a:ext cx="10515600" cy="435133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Is the total mechanical energy conserved at all times? If yes, how well is it conserved? </a:t>
            </a:r>
          </a:p>
          <a:p>
            <a:pPr lvl="1"/>
            <a:r>
              <a:rPr lang="en-US" dirty="0"/>
              <a:t>Answer: In theory if we ignore air resistance mechanical energy is conserved at all times, but in practice the box does not conserve mechanical energy as there is air unless conducting in a vacuum chamber. </a:t>
            </a:r>
          </a:p>
          <a:p>
            <a:pPr marL="457200" lvl="1" indent="0">
              <a:buFont typeface="Arial"/>
              <a:buNone/>
            </a:pPr>
            <a:endParaRPr lang="en-US" dirty="0"/>
          </a:p>
          <a:p>
            <a:r>
              <a:rPr lang="en-US" dirty="0"/>
              <a:t>Discuss the time U = E and the time K = E for an object in free fall. What happens at these points? That is, what are the position and speed at these points?</a:t>
            </a:r>
          </a:p>
          <a:p>
            <a:pPr lvl="1"/>
            <a:r>
              <a:rPr lang="en-US" dirty="0"/>
              <a:t>Answer: U = E at the point of start, where the object begins to fall the speed is 0 at this time; so U = E when the object is at rest. For K = E, it does not occur but comes close at .3s when the energy has passed maximum and starts to decrease. </a:t>
            </a:r>
          </a:p>
        </p:txBody>
      </p:sp>
    </p:spTree>
    <p:extLst>
      <p:ext uri="{BB962C8B-B14F-4D97-AF65-F5344CB8AC3E}">
        <p14:creationId xmlns:p14="http://schemas.microsoft.com/office/powerpoint/2010/main" val="279375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F371-33AE-478D-8811-4DA807F74965}"/>
              </a:ext>
            </a:extLst>
          </p:cNvPr>
          <p:cNvSpPr>
            <a:spLocks noGrp="1"/>
          </p:cNvSpPr>
          <p:nvPr>
            <p:ph type="ctrTitle"/>
          </p:nvPr>
        </p:nvSpPr>
        <p:spPr>
          <a:xfrm>
            <a:off x="0" y="575623"/>
            <a:ext cx="12192000" cy="751704"/>
          </a:xfrm>
        </p:spPr>
        <p:txBody>
          <a:bodyPr>
            <a:normAutofit fontScale="90000"/>
          </a:bodyPr>
          <a:lstStyle/>
          <a:p>
            <a:pPr algn="l"/>
            <a:r>
              <a:rPr lang="en-US" dirty="0"/>
              <a:t>Rotational Motion with rotary encoder	</a:t>
            </a:r>
          </a:p>
        </p:txBody>
      </p:sp>
      <p:sp>
        <p:nvSpPr>
          <p:cNvPr id="3" name="Subtitle 2">
            <a:extLst>
              <a:ext uri="{FF2B5EF4-FFF2-40B4-BE49-F238E27FC236}">
                <a16:creationId xmlns:a16="http://schemas.microsoft.com/office/drawing/2014/main" id="{44782A37-B8AD-4ADD-A9A8-40B9425C734A}"/>
              </a:ext>
            </a:extLst>
          </p:cNvPr>
          <p:cNvSpPr>
            <a:spLocks noGrp="1"/>
          </p:cNvSpPr>
          <p:nvPr>
            <p:ph type="subTitle" idx="1"/>
          </p:nvPr>
        </p:nvSpPr>
        <p:spPr>
          <a:xfrm>
            <a:off x="0" y="1203243"/>
            <a:ext cx="1486458" cy="432486"/>
          </a:xfrm>
        </p:spPr>
        <p:txBody>
          <a:bodyPr/>
          <a:lstStyle/>
          <a:p>
            <a:pPr algn="l"/>
            <a:r>
              <a:rPr lang="en-US" dirty="0"/>
              <a:t>Module 5</a:t>
            </a:r>
          </a:p>
        </p:txBody>
      </p:sp>
      <p:sp>
        <p:nvSpPr>
          <p:cNvPr id="4" name="TextBox 3">
            <a:extLst>
              <a:ext uri="{FF2B5EF4-FFF2-40B4-BE49-F238E27FC236}">
                <a16:creationId xmlns:a16="http://schemas.microsoft.com/office/drawing/2014/main" id="{7207FBC7-D86E-42AB-AA9E-914B967CC15D}"/>
              </a:ext>
            </a:extLst>
          </p:cNvPr>
          <p:cNvSpPr txBox="1"/>
          <p:nvPr/>
        </p:nvSpPr>
        <p:spPr>
          <a:xfrm>
            <a:off x="1398608" y="3721440"/>
            <a:ext cx="8423705" cy="923330"/>
          </a:xfrm>
          <a:prstGeom prst="rect">
            <a:avLst/>
          </a:prstGeom>
          <a:noFill/>
        </p:spPr>
        <p:txBody>
          <a:bodyPr wrap="square" rtlCol="0">
            <a:spAutoFit/>
          </a:bodyPr>
          <a:lstStyle/>
          <a:p>
            <a:r>
              <a:rPr lang="en-US" dirty="0"/>
              <a:t>This project deals with a more complex motion this motion being circular motion. This project deals with the conversion of radial displacement to linear displacement using a rotary encoder with a round object. </a:t>
            </a:r>
          </a:p>
        </p:txBody>
      </p:sp>
      <p:sp>
        <p:nvSpPr>
          <p:cNvPr id="5" name="TextBox 4">
            <a:extLst>
              <a:ext uri="{FF2B5EF4-FFF2-40B4-BE49-F238E27FC236}">
                <a16:creationId xmlns:a16="http://schemas.microsoft.com/office/drawing/2014/main" id="{C80E55DB-37ED-4872-9432-339630A5CF1C}"/>
              </a:ext>
            </a:extLst>
          </p:cNvPr>
          <p:cNvSpPr txBox="1"/>
          <p:nvPr/>
        </p:nvSpPr>
        <p:spPr>
          <a:xfrm>
            <a:off x="1398608" y="2293551"/>
            <a:ext cx="2603500" cy="461665"/>
          </a:xfrm>
          <a:prstGeom prst="rect">
            <a:avLst/>
          </a:prstGeom>
          <a:noFill/>
        </p:spPr>
        <p:txBody>
          <a:bodyPr wrap="square" rtlCol="0">
            <a:spAutoFit/>
          </a:bodyPr>
          <a:lstStyle/>
          <a:p>
            <a:r>
              <a:rPr lang="en-US" sz="2400" dirty="0"/>
              <a:t>Purpose:</a:t>
            </a:r>
          </a:p>
        </p:txBody>
      </p:sp>
      <p:sp>
        <p:nvSpPr>
          <p:cNvPr id="6" name="TextBox 5">
            <a:extLst>
              <a:ext uri="{FF2B5EF4-FFF2-40B4-BE49-F238E27FC236}">
                <a16:creationId xmlns:a16="http://schemas.microsoft.com/office/drawing/2014/main" id="{8BBA0A95-B328-4F5A-B551-821D7691C75D}"/>
              </a:ext>
            </a:extLst>
          </p:cNvPr>
          <p:cNvSpPr txBox="1"/>
          <p:nvPr/>
        </p:nvSpPr>
        <p:spPr>
          <a:xfrm>
            <a:off x="1398608" y="2755216"/>
            <a:ext cx="8621241" cy="646331"/>
          </a:xfrm>
          <a:prstGeom prst="rect">
            <a:avLst/>
          </a:prstGeom>
          <a:noFill/>
        </p:spPr>
        <p:txBody>
          <a:bodyPr wrap="square" rtlCol="0">
            <a:spAutoFit/>
          </a:bodyPr>
          <a:lstStyle/>
          <a:p>
            <a:r>
              <a:rPr lang="en-US" dirty="0"/>
              <a:t>This project deals with an objects shape, as before the shape of an object was not important as everything was dealt in a straight line. </a:t>
            </a:r>
          </a:p>
        </p:txBody>
      </p:sp>
    </p:spTree>
    <p:extLst>
      <p:ext uri="{BB962C8B-B14F-4D97-AF65-F5344CB8AC3E}">
        <p14:creationId xmlns:p14="http://schemas.microsoft.com/office/powerpoint/2010/main" val="377170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10;&#10;Description automatically generated">
            <a:extLst>
              <a:ext uri="{FF2B5EF4-FFF2-40B4-BE49-F238E27FC236}">
                <a16:creationId xmlns:a16="http://schemas.microsoft.com/office/drawing/2014/main" id="{AA7D60E4-F230-48A8-9872-B8F39C34F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712" y="1228725"/>
            <a:ext cx="5867400" cy="4400550"/>
          </a:xfrm>
          <a:prstGeom prst="rect">
            <a:avLst/>
          </a:prstGeom>
        </p:spPr>
      </p:pic>
      <p:sp>
        <p:nvSpPr>
          <p:cNvPr id="4" name="Title 1">
            <a:extLst>
              <a:ext uri="{FF2B5EF4-FFF2-40B4-BE49-F238E27FC236}">
                <a16:creationId xmlns:a16="http://schemas.microsoft.com/office/drawing/2014/main" id="{8330DC93-AB4B-42FD-8B8B-F949173141F3}"/>
              </a:ext>
            </a:extLst>
          </p:cNvPr>
          <p:cNvSpPr txBox="1">
            <a:spLocks/>
          </p:cNvSpPr>
          <p:nvPr/>
        </p:nvSpPr>
        <p:spPr>
          <a:xfrm>
            <a:off x="331788" y="188912"/>
            <a:ext cx="4113212" cy="1600200"/>
          </a:xfrm>
          <a:prstGeom prst="rect">
            <a:avLst/>
          </a:prstGeom>
        </p:spPr>
        <p:txBody>
          <a:bodyP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Experimental Set-up</a:t>
            </a:r>
          </a:p>
        </p:txBody>
      </p:sp>
      <p:sp>
        <p:nvSpPr>
          <p:cNvPr id="5" name="Text Placeholder 6">
            <a:extLst>
              <a:ext uri="{FF2B5EF4-FFF2-40B4-BE49-F238E27FC236}">
                <a16:creationId xmlns:a16="http://schemas.microsoft.com/office/drawing/2014/main" id="{110FECD8-BD3C-4DAA-97A4-DCCF6135CBFF}"/>
              </a:ext>
            </a:extLst>
          </p:cNvPr>
          <p:cNvSpPr txBox="1">
            <a:spLocks/>
          </p:cNvSpPr>
          <p:nvPr/>
        </p:nvSpPr>
        <p:spPr>
          <a:xfrm>
            <a:off x="865188" y="1817687"/>
            <a:ext cx="3932237" cy="381158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Materials List: </a:t>
            </a:r>
          </a:p>
          <a:p>
            <a:pPr>
              <a:buFont typeface="Arial" panose="020B0604020202020204" pitchFamily="34" charset="0"/>
              <a:buChar char="•"/>
            </a:pPr>
            <a:r>
              <a:rPr lang="en-US" dirty="0"/>
              <a:t>Mega 2560 Board</a:t>
            </a:r>
          </a:p>
          <a:p>
            <a:pPr>
              <a:buFont typeface="Arial" panose="020B0604020202020204" pitchFamily="34" charset="0"/>
              <a:buChar char="•"/>
            </a:pPr>
            <a:r>
              <a:rPr lang="en-US" dirty="0"/>
              <a:t>Rotary encoder module KY-040</a:t>
            </a:r>
            <a:endParaRPr lang="en-US" dirty="0">
              <a:cs typeface="Calibri"/>
            </a:endParaRPr>
          </a:p>
          <a:p>
            <a:pPr>
              <a:buFont typeface="Arial" panose="020B0604020202020204" pitchFamily="34" charset="0"/>
              <a:buChar char="•"/>
            </a:pPr>
            <a:r>
              <a:rPr lang="en-US" dirty="0"/>
              <a:t>Male to female wires</a:t>
            </a:r>
            <a:endParaRPr lang="en-US" dirty="0">
              <a:cs typeface="Calibri" panose="020F0502020204030204"/>
            </a:endParaRPr>
          </a:p>
          <a:p>
            <a:pPr>
              <a:buFont typeface="Arial" panose="020B0604020202020204" pitchFamily="34" charset="0"/>
              <a:buChar char="•"/>
            </a:pPr>
            <a:r>
              <a:rPr lang="en-US" dirty="0"/>
              <a:t>Object to attach onto rotary encoder </a:t>
            </a:r>
            <a:br>
              <a:rPr lang="en-US" dirty="0"/>
            </a:br>
            <a:r>
              <a:rPr lang="en-US" dirty="0"/>
              <a:t>(e.g., cork, bottle cap, ball)</a:t>
            </a:r>
            <a:endParaRPr lang="en-US" dirty="0">
              <a:cs typeface="Calibri"/>
            </a:endParaRPr>
          </a:p>
          <a:p>
            <a:pPr>
              <a:buFont typeface="Arial" panose="020B0604020202020204" pitchFamily="34" charset="0"/>
              <a:buChar char="•"/>
            </a:pPr>
            <a:r>
              <a:rPr lang="en-US" dirty="0"/>
              <a:t>Ruler or tape measurer </a:t>
            </a:r>
          </a:p>
          <a:p>
            <a:endParaRPr lang="en-US" dirty="0"/>
          </a:p>
          <a:p>
            <a:endParaRPr lang="en-US" dirty="0"/>
          </a:p>
        </p:txBody>
      </p:sp>
    </p:spTree>
    <p:extLst>
      <p:ext uri="{BB962C8B-B14F-4D97-AF65-F5344CB8AC3E}">
        <p14:creationId xmlns:p14="http://schemas.microsoft.com/office/powerpoint/2010/main" val="308679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BBED2-9F90-4F48-871D-4410DD5C6072}"/>
              </a:ext>
            </a:extLst>
          </p:cNvPr>
          <p:cNvSpPr txBox="1"/>
          <p:nvPr/>
        </p:nvSpPr>
        <p:spPr>
          <a:xfrm>
            <a:off x="819454" y="1731072"/>
            <a:ext cx="4808891" cy="369332"/>
          </a:xfrm>
          <a:prstGeom prst="rect">
            <a:avLst/>
          </a:prstGeom>
          <a:noFill/>
        </p:spPr>
        <p:txBody>
          <a:bodyPr wrap="square" rtlCol="0">
            <a:spAutoFit/>
          </a:bodyPr>
          <a:lstStyle/>
          <a:p>
            <a:r>
              <a:rPr lang="en-US" dirty="0"/>
              <a:t>Object radius, </a:t>
            </a:r>
            <a:r>
              <a:rPr lang="en-US" i="1" dirty="0"/>
              <a:t>r</a:t>
            </a:r>
            <a:r>
              <a:rPr lang="en-US" dirty="0"/>
              <a:t> = 1cm </a:t>
            </a:r>
          </a:p>
        </p:txBody>
      </p:sp>
      <p:sp>
        <p:nvSpPr>
          <p:cNvPr id="4" name="Title 1">
            <a:extLst>
              <a:ext uri="{FF2B5EF4-FFF2-40B4-BE49-F238E27FC236}">
                <a16:creationId xmlns:a16="http://schemas.microsoft.com/office/drawing/2014/main" id="{F9F39AD5-F767-4B27-BF0B-3030638E1E85}"/>
              </a:ext>
            </a:extLst>
          </p:cNvPr>
          <p:cNvSpPr txBox="1">
            <a:spLocks/>
          </p:cNvSpPr>
          <p:nvPr/>
        </p:nvSpPr>
        <p:spPr>
          <a:xfrm>
            <a:off x="228600" y="289067"/>
            <a:ext cx="10553090" cy="828675"/>
          </a:xfrm>
          <a:prstGeom prst="rect">
            <a:avLst/>
          </a:prstGeom>
        </p:spPr>
        <p:txBody>
          <a:bodyP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Data Collection &amp; Analysis</a:t>
            </a:r>
          </a:p>
        </p:txBody>
      </p:sp>
      <p:pic>
        <p:nvPicPr>
          <p:cNvPr id="5" name="Picture 4">
            <a:extLst>
              <a:ext uri="{FF2B5EF4-FFF2-40B4-BE49-F238E27FC236}">
                <a16:creationId xmlns:a16="http://schemas.microsoft.com/office/drawing/2014/main" id="{F2154039-F969-4FF1-B699-26B513DC59A7}"/>
              </a:ext>
            </a:extLst>
          </p:cNvPr>
          <p:cNvPicPr>
            <a:picLocks noChangeAspect="1"/>
          </p:cNvPicPr>
          <p:nvPr/>
        </p:nvPicPr>
        <p:blipFill>
          <a:blip r:embed="rId2"/>
          <a:stretch>
            <a:fillRect/>
          </a:stretch>
        </p:blipFill>
        <p:spPr>
          <a:xfrm>
            <a:off x="819454" y="2303604"/>
            <a:ext cx="10553091" cy="4054191"/>
          </a:xfrm>
          <a:prstGeom prst="rect">
            <a:avLst/>
          </a:prstGeom>
        </p:spPr>
      </p:pic>
    </p:spTree>
    <p:extLst>
      <p:ext uri="{BB962C8B-B14F-4D97-AF65-F5344CB8AC3E}">
        <p14:creationId xmlns:p14="http://schemas.microsoft.com/office/powerpoint/2010/main" val="3434129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F36B-827C-4ABD-99CB-EF5414929399}"/>
              </a:ext>
            </a:extLst>
          </p:cNvPr>
          <p:cNvSpPr txBox="1">
            <a:spLocks/>
          </p:cNvSpPr>
          <p:nvPr/>
        </p:nvSpPr>
        <p:spPr>
          <a:xfrm>
            <a:off x="279400" y="238125"/>
            <a:ext cx="4737100" cy="917575"/>
          </a:xfrm>
          <a:prstGeom prst="rect">
            <a:avLst/>
          </a:prstGeom>
        </p:spPr>
        <p:txBody>
          <a:bodyP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Conclusions</a:t>
            </a:r>
          </a:p>
        </p:txBody>
      </p:sp>
      <p:sp>
        <p:nvSpPr>
          <p:cNvPr id="3" name="Text Placeholder 6">
            <a:extLst>
              <a:ext uri="{FF2B5EF4-FFF2-40B4-BE49-F238E27FC236}">
                <a16:creationId xmlns:a16="http://schemas.microsoft.com/office/drawing/2014/main" id="{35AB3402-B7F6-4721-8AB1-217D67F197D9}"/>
              </a:ext>
            </a:extLst>
          </p:cNvPr>
          <p:cNvSpPr txBox="1">
            <a:spLocks/>
          </p:cNvSpPr>
          <p:nvPr/>
        </p:nvSpPr>
        <p:spPr>
          <a:xfrm>
            <a:off x="838200" y="1698625"/>
            <a:ext cx="10515600" cy="4351338"/>
          </a:xfrm>
          <a:prstGeom prst="rect">
            <a:avLst/>
          </a:prstGeom>
        </p:spPr>
        <p:txBody>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Discuss the results and comment on the reasons for errors. </a:t>
            </a:r>
          </a:p>
          <a:p>
            <a:pPr lvl="1"/>
            <a:r>
              <a:rPr lang="en-US" dirty="0"/>
              <a:t>Answer: The difference is not much but there is a difference in the linear distance and the rotational distance, some of these errors can be from the cork not being a perfect cylinder, therefore make a bigger diameter on one side.  </a:t>
            </a:r>
          </a:p>
          <a:p>
            <a:pPr marL="457200" lvl="1" indent="0">
              <a:buFont typeface="Arial"/>
              <a:buNone/>
            </a:pPr>
            <a:endParaRPr lang="en-US" dirty="0"/>
          </a:p>
          <a:p>
            <a:r>
              <a:rPr lang="en-US" dirty="0"/>
              <a:t>What are some applications of this measuring technique? Could this measuring system be used to measure surfaces that are not flat?</a:t>
            </a:r>
          </a:p>
          <a:p>
            <a:pPr lvl="1"/>
            <a:r>
              <a:rPr lang="en-US" dirty="0"/>
              <a:t>Answer:  When it comes to this measuring technique the thing that comes to mind is a surveyor’s wheel, the wheel and stick that the measure roads with and stuff. As the earth does have curve to it so this would maker it easier.</a:t>
            </a:r>
          </a:p>
        </p:txBody>
      </p:sp>
    </p:spTree>
    <p:extLst>
      <p:ext uri="{BB962C8B-B14F-4D97-AF65-F5344CB8AC3E}">
        <p14:creationId xmlns:p14="http://schemas.microsoft.com/office/powerpoint/2010/main" val="3194583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E17B-34EC-48D2-8EC2-F286A057E3D4}"/>
              </a:ext>
            </a:extLst>
          </p:cNvPr>
          <p:cNvSpPr>
            <a:spLocks noGrp="1"/>
          </p:cNvSpPr>
          <p:nvPr>
            <p:ph type="ctrTitle"/>
          </p:nvPr>
        </p:nvSpPr>
        <p:spPr>
          <a:xfrm>
            <a:off x="0" y="0"/>
            <a:ext cx="4329542" cy="711200"/>
          </a:xfrm>
        </p:spPr>
        <p:txBody>
          <a:bodyPr>
            <a:normAutofit fontScale="90000"/>
          </a:bodyPr>
          <a:lstStyle/>
          <a:p>
            <a:pPr algn="l"/>
            <a:r>
              <a:rPr lang="en-US" dirty="0"/>
              <a:t>Hall Effect</a:t>
            </a:r>
          </a:p>
        </p:txBody>
      </p:sp>
      <p:sp>
        <p:nvSpPr>
          <p:cNvPr id="3" name="Subtitle 2">
            <a:extLst>
              <a:ext uri="{FF2B5EF4-FFF2-40B4-BE49-F238E27FC236}">
                <a16:creationId xmlns:a16="http://schemas.microsoft.com/office/drawing/2014/main" id="{26FDDE4C-327C-43D7-ADEA-066CBE02E336}"/>
              </a:ext>
            </a:extLst>
          </p:cNvPr>
          <p:cNvSpPr>
            <a:spLocks noGrp="1"/>
          </p:cNvSpPr>
          <p:nvPr>
            <p:ph type="subTitle" idx="1"/>
          </p:nvPr>
        </p:nvSpPr>
        <p:spPr>
          <a:xfrm>
            <a:off x="0" y="711200"/>
            <a:ext cx="1382456" cy="360062"/>
          </a:xfrm>
        </p:spPr>
        <p:txBody>
          <a:bodyPr>
            <a:normAutofit fontScale="92500" lnSpcReduction="10000"/>
          </a:bodyPr>
          <a:lstStyle/>
          <a:p>
            <a:pPr algn="l"/>
            <a:r>
              <a:rPr lang="en-US" dirty="0"/>
              <a:t>Module 6</a:t>
            </a:r>
          </a:p>
        </p:txBody>
      </p:sp>
      <p:sp>
        <p:nvSpPr>
          <p:cNvPr id="5" name="TextBox 4">
            <a:extLst>
              <a:ext uri="{FF2B5EF4-FFF2-40B4-BE49-F238E27FC236}">
                <a16:creationId xmlns:a16="http://schemas.microsoft.com/office/drawing/2014/main" id="{7AF9D8A0-8C72-4FB1-B61D-EC5B8B7F00F4}"/>
              </a:ext>
            </a:extLst>
          </p:cNvPr>
          <p:cNvSpPr txBox="1"/>
          <p:nvPr/>
        </p:nvSpPr>
        <p:spPr>
          <a:xfrm>
            <a:off x="1398608" y="2785424"/>
            <a:ext cx="8621241" cy="1200329"/>
          </a:xfrm>
          <a:prstGeom prst="rect">
            <a:avLst/>
          </a:prstGeom>
          <a:noFill/>
        </p:spPr>
        <p:txBody>
          <a:bodyPr wrap="square" rtlCol="0">
            <a:spAutoFit/>
          </a:bodyPr>
          <a:lstStyle/>
          <a:p>
            <a:r>
              <a:rPr lang="en-US" dirty="0"/>
              <a:t>Waves are everywhere, we are surrounded by them between sound waves and RF  waves they are many different types of waves. As there are different types of waves there are also things that we can not see nor hear, like magnetic and electrical fields.</a:t>
            </a:r>
          </a:p>
        </p:txBody>
      </p:sp>
      <p:sp>
        <p:nvSpPr>
          <p:cNvPr id="6" name="TextBox 5">
            <a:extLst>
              <a:ext uri="{FF2B5EF4-FFF2-40B4-BE49-F238E27FC236}">
                <a16:creationId xmlns:a16="http://schemas.microsoft.com/office/drawing/2014/main" id="{789D9D6E-CB78-4ECF-8925-D0E9A9DD8FFA}"/>
              </a:ext>
            </a:extLst>
          </p:cNvPr>
          <p:cNvSpPr txBox="1"/>
          <p:nvPr/>
        </p:nvSpPr>
        <p:spPr>
          <a:xfrm>
            <a:off x="1398608" y="4011150"/>
            <a:ext cx="8423705" cy="923330"/>
          </a:xfrm>
          <a:prstGeom prst="rect">
            <a:avLst/>
          </a:prstGeom>
          <a:noFill/>
        </p:spPr>
        <p:txBody>
          <a:bodyPr wrap="square" rtlCol="0">
            <a:spAutoFit/>
          </a:bodyPr>
          <a:lstStyle/>
          <a:p>
            <a:r>
              <a:rPr lang="en-US" dirty="0"/>
              <a:t>In this project we measure some  of the characteristics of waves by viewing the data of the frequencies from a buzzer using a sound sensor module.</a:t>
            </a:r>
          </a:p>
        </p:txBody>
      </p:sp>
      <p:sp>
        <p:nvSpPr>
          <p:cNvPr id="7" name="TextBox 6">
            <a:extLst>
              <a:ext uri="{FF2B5EF4-FFF2-40B4-BE49-F238E27FC236}">
                <a16:creationId xmlns:a16="http://schemas.microsoft.com/office/drawing/2014/main" id="{B1AF894B-C8B5-437F-A739-8209D600D65A}"/>
              </a:ext>
            </a:extLst>
          </p:cNvPr>
          <p:cNvSpPr txBox="1"/>
          <p:nvPr/>
        </p:nvSpPr>
        <p:spPr>
          <a:xfrm>
            <a:off x="1398608" y="2323759"/>
            <a:ext cx="2603500" cy="461665"/>
          </a:xfrm>
          <a:prstGeom prst="rect">
            <a:avLst/>
          </a:prstGeom>
          <a:noFill/>
        </p:spPr>
        <p:txBody>
          <a:bodyPr wrap="square" rtlCol="0">
            <a:spAutoFit/>
          </a:bodyPr>
          <a:lstStyle/>
          <a:p>
            <a:r>
              <a:rPr lang="en-US" sz="2400" dirty="0"/>
              <a:t>Purpose:</a:t>
            </a:r>
          </a:p>
        </p:txBody>
      </p:sp>
    </p:spTree>
    <p:extLst>
      <p:ext uri="{BB962C8B-B14F-4D97-AF65-F5344CB8AC3E}">
        <p14:creationId xmlns:p14="http://schemas.microsoft.com/office/powerpoint/2010/main" val="120808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able, sitting, black&#10;&#10;Description automatically generated">
            <a:extLst>
              <a:ext uri="{FF2B5EF4-FFF2-40B4-BE49-F238E27FC236}">
                <a16:creationId xmlns:a16="http://schemas.microsoft.com/office/drawing/2014/main" id="{8ADB41E9-856D-4D29-9412-7E6840F45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0" y="1466850"/>
            <a:ext cx="6858000" cy="5143500"/>
          </a:xfrm>
          <a:prstGeom prst="rect">
            <a:avLst/>
          </a:prstGeom>
        </p:spPr>
      </p:pic>
      <p:sp>
        <p:nvSpPr>
          <p:cNvPr id="3" name="Text Placeholder 6">
            <a:extLst>
              <a:ext uri="{FF2B5EF4-FFF2-40B4-BE49-F238E27FC236}">
                <a16:creationId xmlns:a16="http://schemas.microsoft.com/office/drawing/2014/main" id="{FADDAB32-E602-42AB-85E5-81A683738955}"/>
              </a:ext>
            </a:extLst>
          </p:cNvPr>
          <p:cNvSpPr>
            <a:spLocks noGrp="1"/>
          </p:cNvSpPr>
          <p:nvPr/>
        </p:nvSpPr>
        <p:spPr>
          <a:xfrm>
            <a:off x="827881" y="2767012"/>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US" dirty="0"/>
              <a:t>Materials List: </a:t>
            </a:r>
          </a:p>
          <a:p>
            <a:pPr marL="285750" lvl="0" indent="-285750">
              <a:buFont typeface="Arial" panose="020B0604020202020204" pitchFamily="34" charset="0"/>
              <a:buChar char="•"/>
            </a:pPr>
            <a:r>
              <a:rPr lang="en-US" dirty="0"/>
              <a:t>ESP32 microprocessor </a:t>
            </a:r>
          </a:p>
          <a:p>
            <a:pPr marL="285750" lvl="0" indent="-285750">
              <a:buFont typeface="Arial" panose="020B0604020202020204" pitchFamily="34" charset="0"/>
              <a:buChar char="•"/>
            </a:pPr>
            <a:r>
              <a:rPr lang="en-US" dirty="0"/>
              <a:t>Micro-USB cable</a:t>
            </a:r>
          </a:p>
          <a:p>
            <a:pPr marL="285750" lvl="0" indent="-285750">
              <a:buFont typeface="Arial" panose="020B0604020202020204" pitchFamily="34" charset="0"/>
              <a:buChar char="•"/>
            </a:pPr>
            <a:r>
              <a:rPr lang="en-US" dirty="0"/>
              <a:t>Magnet</a:t>
            </a:r>
          </a:p>
          <a:p>
            <a:endParaRPr lang="en-US" dirty="0"/>
          </a:p>
          <a:p>
            <a:endParaRPr lang="en-US" dirty="0"/>
          </a:p>
        </p:txBody>
      </p:sp>
      <p:sp>
        <p:nvSpPr>
          <p:cNvPr id="4" name="Title 1">
            <a:extLst>
              <a:ext uri="{FF2B5EF4-FFF2-40B4-BE49-F238E27FC236}">
                <a16:creationId xmlns:a16="http://schemas.microsoft.com/office/drawing/2014/main" id="{12570DED-E942-4274-A5C5-61D0403EDC64}"/>
              </a:ext>
            </a:extLst>
          </p:cNvPr>
          <p:cNvSpPr>
            <a:spLocks noGrp="1"/>
          </p:cNvSpPr>
          <p:nvPr/>
        </p:nvSpPr>
        <p:spPr>
          <a:xfrm>
            <a:off x="203199" y="-222250"/>
            <a:ext cx="4556919" cy="16891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t>Experimental Set-up</a:t>
            </a:r>
          </a:p>
        </p:txBody>
      </p:sp>
    </p:spTree>
    <p:extLst>
      <p:ext uri="{BB962C8B-B14F-4D97-AF65-F5344CB8AC3E}">
        <p14:creationId xmlns:p14="http://schemas.microsoft.com/office/powerpoint/2010/main" val="3393229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263D-DE85-4F9B-817A-7FDC51009839}"/>
              </a:ext>
            </a:extLst>
          </p:cNvPr>
          <p:cNvSpPr>
            <a:spLocks noGrp="1"/>
          </p:cNvSpPr>
          <p:nvPr/>
        </p:nvSpPr>
        <p:spPr>
          <a:xfrm>
            <a:off x="114300" y="-205582"/>
            <a:ext cx="1061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Data Collection &amp; Analysis</a:t>
            </a:r>
          </a:p>
        </p:txBody>
      </p:sp>
      <p:pic>
        <p:nvPicPr>
          <p:cNvPr id="3" name="Picture 2" descr="A screenshot of a social media post&#10;&#10;Description automatically generated">
            <a:extLst>
              <a:ext uri="{FF2B5EF4-FFF2-40B4-BE49-F238E27FC236}">
                <a16:creationId xmlns:a16="http://schemas.microsoft.com/office/drawing/2014/main" id="{5D20EB08-6315-4692-B4D1-307EC5C9E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56" y="1310481"/>
            <a:ext cx="5284871" cy="2464157"/>
          </a:xfrm>
          <a:prstGeom prst="rect">
            <a:avLst/>
          </a:prstGeom>
        </p:spPr>
      </p:pic>
      <p:pic>
        <p:nvPicPr>
          <p:cNvPr id="4" name="Picture 3">
            <a:extLst>
              <a:ext uri="{FF2B5EF4-FFF2-40B4-BE49-F238E27FC236}">
                <a16:creationId xmlns:a16="http://schemas.microsoft.com/office/drawing/2014/main" id="{B9A86D9E-A8E3-4E9A-ACC1-8EAED9C26E87}"/>
              </a:ext>
            </a:extLst>
          </p:cNvPr>
          <p:cNvPicPr>
            <a:picLocks noChangeAspect="1"/>
          </p:cNvPicPr>
          <p:nvPr/>
        </p:nvPicPr>
        <p:blipFill>
          <a:blip r:embed="rId3"/>
          <a:stretch>
            <a:fillRect/>
          </a:stretch>
        </p:blipFill>
        <p:spPr>
          <a:xfrm>
            <a:off x="6096000" y="3224744"/>
            <a:ext cx="5558597" cy="3341876"/>
          </a:xfrm>
          <a:prstGeom prst="rect">
            <a:avLst/>
          </a:prstGeom>
        </p:spPr>
      </p:pic>
    </p:spTree>
    <p:extLst>
      <p:ext uri="{BB962C8B-B14F-4D97-AF65-F5344CB8AC3E}">
        <p14:creationId xmlns:p14="http://schemas.microsoft.com/office/powerpoint/2010/main" val="228367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nvSpPr>
        <p:spPr>
          <a:xfrm>
            <a:off x="165100" y="-154782"/>
            <a:ext cx="3708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Conclusions</a:t>
            </a:r>
          </a:p>
        </p:txBody>
      </p:sp>
      <p:sp>
        <p:nvSpPr>
          <p:cNvPr id="3" name="Text Placeholder 6">
            <a:extLst>
              <a:ext uri="{FF2B5EF4-FFF2-40B4-BE49-F238E27FC236}">
                <a16:creationId xmlns:a16="http://schemas.microsoft.com/office/drawing/2014/main" id="{FADDAB32-E602-42AB-85E5-81A683738955}"/>
              </a:ext>
            </a:extLst>
          </p:cNvPr>
          <p:cNvSpPr>
            <a:spLocks noGrp="1"/>
          </p:cNvSpPr>
          <p:nvPr/>
        </p:nvSpPr>
        <p:spPr>
          <a:xfrm>
            <a:off x="838200" y="14184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How does the Hall sensor work?</a:t>
            </a:r>
          </a:p>
          <a:p>
            <a:pPr lvl="1"/>
            <a:r>
              <a:rPr lang="en-US" dirty="0"/>
              <a:t>Answer: The Hall sensor detect variations in the magnetic field around it. The stronger the magnetic field, the greater the voltage the that the sensor will have.</a:t>
            </a:r>
          </a:p>
          <a:p>
            <a:pPr marL="457200" lvl="1" indent="0">
              <a:buNone/>
            </a:pPr>
            <a:endParaRPr lang="en-US" dirty="0"/>
          </a:p>
          <a:p>
            <a:pPr lvl="0"/>
            <a:r>
              <a:rPr lang="en-US" dirty="0"/>
              <a:t>What are some practical applications for the Hall effect sensor? </a:t>
            </a:r>
          </a:p>
          <a:p>
            <a:pPr lvl="1"/>
            <a:r>
              <a:rPr lang="en-US" dirty="0"/>
              <a:t>Answer: The most practical application for the Hall Effect sensor is detecting rotation speed in a vehicle for controlling the anti-lock braking. Another is the seat and the seat beat to active and deactivate the passage air bag.</a:t>
            </a:r>
          </a:p>
        </p:txBody>
      </p:sp>
    </p:spTree>
    <p:extLst>
      <p:ext uri="{BB962C8B-B14F-4D97-AF65-F5344CB8AC3E}">
        <p14:creationId xmlns:p14="http://schemas.microsoft.com/office/powerpoint/2010/main" val="366456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1FA5E-9ACD-4DFE-88D6-BC1CF7A47393}"/>
              </a:ext>
            </a:extLst>
          </p:cNvPr>
          <p:cNvSpPr txBox="1"/>
          <p:nvPr/>
        </p:nvSpPr>
        <p:spPr>
          <a:xfrm>
            <a:off x="0" y="0"/>
            <a:ext cx="6184556" cy="830997"/>
          </a:xfrm>
          <a:prstGeom prst="rect">
            <a:avLst/>
          </a:prstGeom>
          <a:noFill/>
        </p:spPr>
        <p:txBody>
          <a:bodyPr wrap="square" rtlCol="0">
            <a:spAutoFit/>
          </a:bodyPr>
          <a:lstStyle/>
          <a:p>
            <a:r>
              <a:rPr lang="en-US" sz="4800" dirty="0"/>
              <a:t>Project Challenges</a:t>
            </a:r>
          </a:p>
        </p:txBody>
      </p:sp>
      <p:sp>
        <p:nvSpPr>
          <p:cNvPr id="3" name="TextBox 2">
            <a:extLst>
              <a:ext uri="{FF2B5EF4-FFF2-40B4-BE49-F238E27FC236}">
                <a16:creationId xmlns:a16="http://schemas.microsoft.com/office/drawing/2014/main" id="{54A783BF-4830-432C-9CED-496E08C70A9A}"/>
              </a:ext>
            </a:extLst>
          </p:cNvPr>
          <p:cNvSpPr txBox="1"/>
          <p:nvPr/>
        </p:nvSpPr>
        <p:spPr>
          <a:xfrm>
            <a:off x="947352" y="1405970"/>
            <a:ext cx="6017741" cy="2677656"/>
          </a:xfrm>
          <a:prstGeom prst="rect">
            <a:avLst/>
          </a:prstGeom>
          <a:noFill/>
        </p:spPr>
        <p:txBody>
          <a:bodyPr wrap="square" rtlCol="0">
            <a:spAutoFit/>
          </a:bodyPr>
          <a:lstStyle/>
          <a:p>
            <a:r>
              <a:rPr lang="en-US" sz="2800" dirty="0"/>
              <a:t>One of the biggest challenges is not having a fully controlled environment to conduct these experiments as you have drifts or misreading’s and getting skewed data. </a:t>
            </a:r>
          </a:p>
        </p:txBody>
      </p:sp>
      <p:sp>
        <p:nvSpPr>
          <p:cNvPr id="4" name="TextBox 3">
            <a:extLst>
              <a:ext uri="{FF2B5EF4-FFF2-40B4-BE49-F238E27FC236}">
                <a16:creationId xmlns:a16="http://schemas.microsoft.com/office/drawing/2014/main" id="{BAC455A3-081F-44FB-907E-0CCB3605F0C5}"/>
              </a:ext>
            </a:extLst>
          </p:cNvPr>
          <p:cNvSpPr txBox="1"/>
          <p:nvPr/>
        </p:nvSpPr>
        <p:spPr>
          <a:xfrm>
            <a:off x="6965093" y="3929447"/>
            <a:ext cx="4541108" cy="2246769"/>
          </a:xfrm>
          <a:prstGeom prst="rect">
            <a:avLst/>
          </a:prstGeom>
          <a:noFill/>
        </p:spPr>
        <p:txBody>
          <a:bodyPr wrap="square" rtlCol="0">
            <a:spAutoFit/>
          </a:bodyPr>
          <a:lstStyle/>
          <a:p>
            <a:r>
              <a:rPr lang="en-US" sz="2800" dirty="0"/>
              <a:t>When is came to the free fall motion experiment it showed that object drift and it requires smaller time increments.</a:t>
            </a:r>
          </a:p>
        </p:txBody>
      </p:sp>
    </p:spTree>
    <p:extLst>
      <p:ext uri="{BB962C8B-B14F-4D97-AF65-F5344CB8AC3E}">
        <p14:creationId xmlns:p14="http://schemas.microsoft.com/office/powerpoint/2010/main" val="630511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8A05A-4EB2-4E2D-A37D-8AA3E20C9321}"/>
              </a:ext>
            </a:extLst>
          </p:cNvPr>
          <p:cNvSpPr txBox="1"/>
          <p:nvPr/>
        </p:nvSpPr>
        <p:spPr>
          <a:xfrm>
            <a:off x="143369" y="-140166"/>
            <a:ext cx="6554787" cy="1446550"/>
          </a:xfrm>
          <a:prstGeom prst="rect">
            <a:avLst/>
          </a:prstGeom>
          <a:noFill/>
        </p:spPr>
        <p:txBody>
          <a:bodyPr wrap="square" rtlCol="0">
            <a:spAutoFit/>
          </a:bodyPr>
          <a:lstStyle/>
          <a:p>
            <a:pPr algn="ctr"/>
            <a:r>
              <a:rPr lang="en-US" sz="8800" dirty="0"/>
              <a:t>Material List</a:t>
            </a:r>
          </a:p>
        </p:txBody>
      </p:sp>
      <p:sp>
        <p:nvSpPr>
          <p:cNvPr id="3" name="TextBox 2">
            <a:extLst>
              <a:ext uri="{FF2B5EF4-FFF2-40B4-BE49-F238E27FC236}">
                <a16:creationId xmlns:a16="http://schemas.microsoft.com/office/drawing/2014/main" id="{7BDE19C9-8AA1-4638-9E41-FCBF6513A36D}"/>
              </a:ext>
            </a:extLst>
          </p:cNvPr>
          <p:cNvSpPr txBox="1"/>
          <p:nvPr/>
        </p:nvSpPr>
        <p:spPr>
          <a:xfrm>
            <a:off x="217508" y="1146088"/>
            <a:ext cx="2362201" cy="646331"/>
          </a:xfrm>
          <a:prstGeom prst="rect">
            <a:avLst/>
          </a:prstGeom>
          <a:noFill/>
        </p:spPr>
        <p:txBody>
          <a:bodyPr wrap="square" rtlCol="0">
            <a:spAutoFit/>
          </a:bodyPr>
          <a:lstStyle/>
          <a:p>
            <a:r>
              <a:rPr lang="en-US" sz="3600" dirty="0"/>
              <a:t>Module 1</a:t>
            </a:r>
          </a:p>
        </p:txBody>
      </p:sp>
      <p:sp>
        <p:nvSpPr>
          <p:cNvPr id="4" name="TextBox 3">
            <a:extLst>
              <a:ext uri="{FF2B5EF4-FFF2-40B4-BE49-F238E27FC236}">
                <a16:creationId xmlns:a16="http://schemas.microsoft.com/office/drawing/2014/main" id="{BC686B69-CB42-4C11-AA1F-72AA22682BE4}"/>
              </a:ext>
            </a:extLst>
          </p:cNvPr>
          <p:cNvSpPr txBox="1"/>
          <p:nvPr/>
        </p:nvSpPr>
        <p:spPr>
          <a:xfrm>
            <a:off x="1398608" y="2755216"/>
            <a:ext cx="8621241" cy="1200329"/>
          </a:xfrm>
          <a:prstGeom prst="rect">
            <a:avLst/>
          </a:prstGeom>
          <a:noFill/>
        </p:spPr>
        <p:txBody>
          <a:bodyPr wrap="square" rtlCol="0">
            <a:spAutoFit/>
          </a:bodyPr>
          <a:lstStyle/>
          <a:p>
            <a:r>
              <a:rPr lang="en-US" dirty="0"/>
              <a:t>The first task of the project is to gather and organize the parts and equipment that is needed, to conduct the experiments that will be used to gather data and investigate the different fundamental laws of physics that will be covered over the course. </a:t>
            </a:r>
          </a:p>
        </p:txBody>
      </p:sp>
      <p:sp>
        <p:nvSpPr>
          <p:cNvPr id="5" name="TextBox 4">
            <a:extLst>
              <a:ext uri="{FF2B5EF4-FFF2-40B4-BE49-F238E27FC236}">
                <a16:creationId xmlns:a16="http://schemas.microsoft.com/office/drawing/2014/main" id="{4157B875-6A88-4D18-A939-CA7FA18BDBB8}"/>
              </a:ext>
            </a:extLst>
          </p:cNvPr>
          <p:cNvSpPr txBox="1"/>
          <p:nvPr/>
        </p:nvSpPr>
        <p:spPr>
          <a:xfrm>
            <a:off x="1398608" y="2293551"/>
            <a:ext cx="2603500" cy="461665"/>
          </a:xfrm>
          <a:prstGeom prst="rect">
            <a:avLst/>
          </a:prstGeom>
          <a:noFill/>
        </p:spPr>
        <p:txBody>
          <a:bodyPr wrap="square" rtlCol="0">
            <a:spAutoFit/>
          </a:bodyPr>
          <a:lstStyle/>
          <a:p>
            <a:r>
              <a:rPr lang="en-US" sz="2400" dirty="0"/>
              <a:t>Purpose:</a:t>
            </a:r>
          </a:p>
        </p:txBody>
      </p:sp>
      <p:sp>
        <p:nvSpPr>
          <p:cNvPr id="6" name="TextBox 5">
            <a:extLst>
              <a:ext uri="{FF2B5EF4-FFF2-40B4-BE49-F238E27FC236}">
                <a16:creationId xmlns:a16="http://schemas.microsoft.com/office/drawing/2014/main" id="{5190F0B6-2AB2-481B-83C0-1CA08D84D0CA}"/>
              </a:ext>
            </a:extLst>
          </p:cNvPr>
          <p:cNvSpPr txBox="1"/>
          <p:nvPr/>
        </p:nvSpPr>
        <p:spPr>
          <a:xfrm>
            <a:off x="1398608" y="4011150"/>
            <a:ext cx="8423705" cy="1477328"/>
          </a:xfrm>
          <a:prstGeom prst="rect">
            <a:avLst/>
          </a:prstGeom>
          <a:noFill/>
        </p:spPr>
        <p:txBody>
          <a:bodyPr wrap="square" rtlCol="0">
            <a:spAutoFit/>
          </a:bodyPr>
          <a:lstStyle/>
          <a:p>
            <a:r>
              <a:rPr lang="en-US" dirty="0"/>
              <a:t>The most crucial part of any lab report is the material list. It is a very clear and understanding list of what is exactly need for the experiment, so if someone was to study the report that can replicate it if needed. With that have material list it allows the rest of the experiment smoother as the materials have already been established. </a:t>
            </a:r>
          </a:p>
        </p:txBody>
      </p:sp>
    </p:spTree>
    <p:extLst>
      <p:ext uri="{BB962C8B-B14F-4D97-AF65-F5344CB8AC3E}">
        <p14:creationId xmlns:p14="http://schemas.microsoft.com/office/powerpoint/2010/main" val="2798103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2C74D1-132A-4005-BAF2-2690A337ECF0}"/>
              </a:ext>
            </a:extLst>
          </p:cNvPr>
          <p:cNvSpPr txBox="1"/>
          <p:nvPr/>
        </p:nvSpPr>
        <p:spPr>
          <a:xfrm>
            <a:off x="154459" y="105032"/>
            <a:ext cx="6481119" cy="830997"/>
          </a:xfrm>
          <a:prstGeom prst="rect">
            <a:avLst/>
          </a:prstGeom>
          <a:noFill/>
        </p:spPr>
        <p:txBody>
          <a:bodyPr wrap="square" rtlCol="0">
            <a:spAutoFit/>
          </a:bodyPr>
          <a:lstStyle/>
          <a:p>
            <a:r>
              <a:rPr lang="en-US" sz="4800" dirty="0"/>
              <a:t>Skills Obtained</a:t>
            </a:r>
          </a:p>
        </p:txBody>
      </p:sp>
      <p:sp>
        <p:nvSpPr>
          <p:cNvPr id="3" name="TextBox 2">
            <a:extLst>
              <a:ext uri="{FF2B5EF4-FFF2-40B4-BE49-F238E27FC236}">
                <a16:creationId xmlns:a16="http://schemas.microsoft.com/office/drawing/2014/main" id="{8CC37292-4C71-42CB-B56B-FB8761324F42}"/>
              </a:ext>
            </a:extLst>
          </p:cNvPr>
          <p:cNvSpPr txBox="1"/>
          <p:nvPr/>
        </p:nvSpPr>
        <p:spPr>
          <a:xfrm>
            <a:off x="475735" y="1217141"/>
            <a:ext cx="5121876" cy="2246769"/>
          </a:xfrm>
          <a:prstGeom prst="rect">
            <a:avLst/>
          </a:prstGeom>
          <a:noFill/>
        </p:spPr>
        <p:txBody>
          <a:bodyPr wrap="square" rtlCol="0">
            <a:spAutoFit/>
          </a:bodyPr>
          <a:lstStyle/>
          <a:p>
            <a:r>
              <a:rPr lang="en-US" sz="2800" dirty="0"/>
              <a:t>Development process of experiments, including the complex thinking, hardware setup, and programing of IoT devices.</a:t>
            </a:r>
          </a:p>
        </p:txBody>
      </p:sp>
      <p:sp>
        <p:nvSpPr>
          <p:cNvPr id="4" name="TextBox 3">
            <a:extLst>
              <a:ext uri="{FF2B5EF4-FFF2-40B4-BE49-F238E27FC236}">
                <a16:creationId xmlns:a16="http://schemas.microsoft.com/office/drawing/2014/main" id="{9028D28B-45E6-46C1-A368-5A46C45FF9B7}"/>
              </a:ext>
            </a:extLst>
          </p:cNvPr>
          <p:cNvSpPr txBox="1"/>
          <p:nvPr/>
        </p:nvSpPr>
        <p:spPr>
          <a:xfrm>
            <a:off x="6450227" y="2428103"/>
            <a:ext cx="5072449" cy="2246769"/>
          </a:xfrm>
          <a:prstGeom prst="rect">
            <a:avLst/>
          </a:prstGeom>
          <a:noFill/>
        </p:spPr>
        <p:txBody>
          <a:bodyPr wrap="square" rtlCol="0">
            <a:spAutoFit/>
          </a:bodyPr>
          <a:lstStyle/>
          <a:p>
            <a:r>
              <a:rPr lang="en-US" sz="2800" dirty="0"/>
              <a:t>With each these projects the aspect of the IoT and preparing me for my future career </a:t>
            </a:r>
            <a:r>
              <a:rPr lang="en-US" sz="2800"/>
              <a:t>in technology using IoT. </a:t>
            </a:r>
            <a:endParaRPr lang="en-US" sz="2800" dirty="0"/>
          </a:p>
        </p:txBody>
      </p:sp>
    </p:spTree>
    <p:extLst>
      <p:ext uri="{BB962C8B-B14F-4D97-AF65-F5344CB8AC3E}">
        <p14:creationId xmlns:p14="http://schemas.microsoft.com/office/powerpoint/2010/main" val="3702949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CCB3DC-1EBF-465A-95A9-E5A671A9CC67}"/>
              </a:ext>
            </a:extLst>
          </p:cNvPr>
          <p:cNvPicPr>
            <a:picLocks noChangeAspect="1"/>
          </p:cNvPicPr>
          <p:nvPr/>
        </p:nvPicPr>
        <p:blipFill>
          <a:blip r:embed="rId2"/>
          <a:stretch>
            <a:fillRect/>
          </a:stretch>
        </p:blipFill>
        <p:spPr>
          <a:xfrm>
            <a:off x="5464291" y="1133657"/>
            <a:ext cx="6114818" cy="4590686"/>
          </a:xfrm>
          <a:prstGeom prst="rect">
            <a:avLst/>
          </a:prstGeom>
        </p:spPr>
      </p:pic>
      <p:sp>
        <p:nvSpPr>
          <p:cNvPr id="3" name="Rectangle 2">
            <a:extLst>
              <a:ext uri="{FF2B5EF4-FFF2-40B4-BE49-F238E27FC236}">
                <a16:creationId xmlns:a16="http://schemas.microsoft.com/office/drawing/2014/main" id="{DC43BC66-1A0E-44E5-BE67-0060343D3101}"/>
              </a:ext>
            </a:extLst>
          </p:cNvPr>
          <p:cNvSpPr/>
          <p:nvPr/>
        </p:nvSpPr>
        <p:spPr>
          <a:xfrm>
            <a:off x="469900" y="2274838"/>
            <a:ext cx="4241800" cy="2308324"/>
          </a:xfrm>
          <a:prstGeom prst="rect">
            <a:avLst/>
          </a:prstGeom>
        </p:spPr>
        <p:txBody>
          <a:bodyPr wrap="square">
            <a:spAutoFit/>
          </a:bodyPr>
          <a:lstStyle/>
          <a:p>
            <a:pPr marL="285750" indent="-285750">
              <a:buFont typeface="Arial" panose="020B0604020202020204" pitchFamily="34" charset="0"/>
              <a:buChar char="•"/>
            </a:pPr>
            <a:r>
              <a:rPr lang="en-US" dirty="0"/>
              <a:t>Mega 2560 Board</a:t>
            </a:r>
          </a:p>
          <a:p>
            <a:pPr marL="285750" indent="-285750">
              <a:buFont typeface="Arial" panose="020B0604020202020204" pitchFamily="34" charset="0"/>
              <a:buChar char="•"/>
            </a:pPr>
            <a:r>
              <a:rPr lang="en-US" dirty="0"/>
              <a:t>Ultrasonic sensor HC-SR04</a:t>
            </a:r>
          </a:p>
          <a:p>
            <a:pPr marL="285750" indent="-285750">
              <a:buFont typeface="Arial" panose="020B0604020202020204" pitchFamily="34" charset="0"/>
              <a:buChar char="•"/>
            </a:pPr>
            <a:r>
              <a:rPr lang="en-US" dirty="0"/>
              <a:t>Male to Male Wires</a:t>
            </a:r>
          </a:p>
          <a:p>
            <a:pPr marL="285750" indent="-285750">
              <a:buFont typeface="Arial" panose="020B0604020202020204" pitchFamily="34" charset="0"/>
              <a:buChar char="•"/>
            </a:pPr>
            <a:r>
              <a:rPr lang="en-US" dirty="0"/>
              <a:t>Breadboard</a:t>
            </a:r>
          </a:p>
          <a:p>
            <a:pPr marL="285750" indent="-285750">
              <a:buFont typeface="Arial" panose="020B0604020202020204" pitchFamily="34" charset="0"/>
              <a:buChar char="•"/>
            </a:pPr>
            <a:r>
              <a:rPr lang="en-US" dirty="0"/>
              <a:t>Ruler or tape measurer </a:t>
            </a:r>
          </a:p>
          <a:p>
            <a:pPr marL="285750" indent="-285750">
              <a:buFont typeface="Arial" panose="020B0604020202020204" pitchFamily="34" charset="0"/>
              <a:buChar char="•"/>
            </a:pPr>
            <a:r>
              <a:rPr lang="en-US" dirty="0"/>
              <a:t>Object to act as obstacle and/or undergo free-fall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2177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4C53-9078-48F6-BABF-2334DFCDE9C7}"/>
              </a:ext>
            </a:extLst>
          </p:cNvPr>
          <p:cNvPicPr>
            <a:picLocks noChangeAspect="1"/>
          </p:cNvPicPr>
          <p:nvPr/>
        </p:nvPicPr>
        <p:blipFill>
          <a:blip r:embed="rId2"/>
          <a:stretch>
            <a:fillRect/>
          </a:stretch>
        </p:blipFill>
        <p:spPr>
          <a:xfrm>
            <a:off x="5486103" y="1045604"/>
            <a:ext cx="6361371" cy="4766787"/>
          </a:xfrm>
          <a:prstGeom prst="rect">
            <a:avLst/>
          </a:prstGeom>
        </p:spPr>
      </p:pic>
      <p:sp>
        <p:nvSpPr>
          <p:cNvPr id="3" name="Rectangle 2">
            <a:extLst>
              <a:ext uri="{FF2B5EF4-FFF2-40B4-BE49-F238E27FC236}">
                <a16:creationId xmlns:a16="http://schemas.microsoft.com/office/drawing/2014/main" id="{86E44B00-57A3-4C3F-85AE-362B3FCA7D76}"/>
              </a:ext>
            </a:extLst>
          </p:cNvPr>
          <p:cNvSpPr/>
          <p:nvPr/>
        </p:nvSpPr>
        <p:spPr>
          <a:xfrm>
            <a:off x="254000" y="2690334"/>
            <a:ext cx="6096000" cy="1477328"/>
          </a:xfrm>
          <a:prstGeom prst="rect">
            <a:avLst/>
          </a:prstGeom>
        </p:spPr>
        <p:txBody>
          <a:bodyPr>
            <a:spAutoFit/>
          </a:bodyPr>
          <a:lstStyle/>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Rotary Encoder Module KY-040</a:t>
            </a:r>
          </a:p>
          <a:p>
            <a:pPr marL="285750" lvl="0" indent="-285750">
              <a:buFont typeface="Arial" panose="020B0604020202020204" pitchFamily="34" charset="0"/>
              <a:buChar char="•"/>
            </a:pPr>
            <a:r>
              <a:rPr lang="en-US" dirty="0"/>
              <a:t>Male to Female Wires</a:t>
            </a:r>
          </a:p>
          <a:p>
            <a:pPr marL="285750" lvl="0" indent="-285750">
              <a:buFont typeface="Arial" panose="020B0604020202020204" pitchFamily="34" charset="0"/>
              <a:buChar char="•"/>
            </a:pPr>
            <a:r>
              <a:rPr lang="en-US" dirty="0"/>
              <a:t>Object to attach onto rotary encoder </a:t>
            </a:r>
          </a:p>
          <a:p>
            <a:pPr marL="285750" lvl="0" indent="-285750">
              <a:buFont typeface="Arial" panose="020B0604020202020204" pitchFamily="34" charset="0"/>
              <a:buChar char="•"/>
            </a:pPr>
            <a:r>
              <a:rPr lang="en-US" dirty="0"/>
              <a:t>Ruler or tape measurer </a:t>
            </a:r>
          </a:p>
        </p:txBody>
      </p:sp>
    </p:spTree>
    <p:extLst>
      <p:ext uri="{BB962C8B-B14F-4D97-AF65-F5344CB8AC3E}">
        <p14:creationId xmlns:p14="http://schemas.microsoft.com/office/powerpoint/2010/main" val="180911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6BA939-92B2-4C7C-8023-19504D917339}"/>
              </a:ext>
            </a:extLst>
          </p:cNvPr>
          <p:cNvPicPr>
            <a:picLocks noChangeAspect="1"/>
          </p:cNvPicPr>
          <p:nvPr/>
        </p:nvPicPr>
        <p:blipFill>
          <a:blip r:embed="rId2"/>
          <a:stretch>
            <a:fillRect/>
          </a:stretch>
        </p:blipFill>
        <p:spPr>
          <a:xfrm>
            <a:off x="6225237" y="1367076"/>
            <a:ext cx="5496863" cy="4123848"/>
          </a:xfrm>
          <a:prstGeom prst="rect">
            <a:avLst/>
          </a:prstGeom>
        </p:spPr>
      </p:pic>
      <p:sp>
        <p:nvSpPr>
          <p:cNvPr id="3" name="Rectangle 2">
            <a:extLst>
              <a:ext uri="{FF2B5EF4-FFF2-40B4-BE49-F238E27FC236}">
                <a16:creationId xmlns:a16="http://schemas.microsoft.com/office/drawing/2014/main" id="{5A02D4AA-0385-49CE-AA59-C81A5804E88A}"/>
              </a:ext>
            </a:extLst>
          </p:cNvPr>
          <p:cNvSpPr/>
          <p:nvPr/>
        </p:nvSpPr>
        <p:spPr>
          <a:xfrm>
            <a:off x="1574800" y="2967335"/>
            <a:ext cx="3469337" cy="923330"/>
          </a:xfrm>
          <a:prstGeom prst="rect">
            <a:avLst/>
          </a:prstGeom>
        </p:spPr>
        <p:txBody>
          <a:bodyPr wrap="square">
            <a:spAutoFit/>
          </a:bodyPr>
          <a:lstStyle/>
          <a:p>
            <a:pPr marL="285750" indent="-285750">
              <a:buFont typeface="Arial" panose="020B0604020202020204" pitchFamily="34" charset="0"/>
              <a:buChar char="•"/>
            </a:pPr>
            <a:r>
              <a:rPr lang="en-US" dirty="0"/>
              <a:t>ESP32 microprocessor </a:t>
            </a:r>
          </a:p>
          <a:p>
            <a:pPr marL="285750" indent="-285750">
              <a:buFont typeface="Arial" panose="020B0604020202020204" pitchFamily="34" charset="0"/>
              <a:buChar char="•"/>
            </a:pPr>
            <a:r>
              <a:rPr lang="en-US" dirty="0"/>
              <a:t>Micro-USB to USB cable</a:t>
            </a:r>
          </a:p>
          <a:p>
            <a:pPr marL="285750" indent="-285750">
              <a:buFont typeface="Arial" panose="020B0604020202020204" pitchFamily="34" charset="0"/>
              <a:buChar char="•"/>
            </a:pPr>
            <a:r>
              <a:rPr lang="en-US" dirty="0"/>
              <a:t>Magnet</a:t>
            </a:r>
          </a:p>
        </p:txBody>
      </p:sp>
    </p:spTree>
    <p:extLst>
      <p:ext uri="{BB962C8B-B14F-4D97-AF65-F5344CB8AC3E}">
        <p14:creationId xmlns:p14="http://schemas.microsoft.com/office/powerpoint/2010/main" val="204246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6F14-2047-4F20-99CC-4D5C8AC65778}"/>
              </a:ext>
            </a:extLst>
          </p:cNvPr>
          <p:cNvSpPr>
            <a:spLocks noGrp="1"/>
          </p:cNvSpPr>
          <p:nvPr>
            <p:ph type="ctrTitle"/>
          </p:nvPr>
        </p:nvSpPr>
        <p:spPr>
          <a:xfrm>
            <a:off x="0" y="0"/>
            <a:ext cx="8676222" cy="1326293"/>
          </a:xfrm>
        </p:spPr>
        <p:txBody>
          <a:bodyPr>
            <a:normAutofit fontScale="90000"/>
          </a:bodyPr>
          <a:lstStyle/>
          <a:p>
            <a:pPr algn="l"/>
            <a:r>
              <a:rPr lang="en-US" dirty="0"/>
              <a:t>Precision of ultrasonic sensor</a:t>
            </a:r>
          </a:p>
        </p:txBody>
      </p:sp>
      <p:sp>
        <p:nvSpPr>
          <p:cNvPr id="3" name="Subtitle 2">
            <a:extLst>
              <a:ext uri="{FF2B5EF4-FFF2-40B4-BE49-F238E27FC236}">
                <a16:creationId xmlns:a16="http://schemas.microsoft.com/office/drawing/2014/main" id="{04ACF9FB-16BE-4E62-81E5-3FA34316B1B8}"/>
              </a:ext>
            </a:extLst>
          </p:cNvPr>
          <p:cNvSpPr>
            <a:spLocks noGrp="1"/>
          </p:cNvSpPr>
          <p:nvPr>
            <p:ph type="subTitle" idx="1"/>
          </p:nvPr>
        </p:nvSpPr>
        <p:spPr>
          <a:xfrm>
            <a:off x="0" y="1143000"/>
            <a:ext cx="8676222" cy="1905000"/>
          </a:xfrm>
        </p:spPr>
        <p:txBody>
          <a:bodyPr/>
          <a:lstStyle/>
          <a:p>
            <a:pPr algn="l"/>
            <a:r>
              <a:rPr lang="en-US" dirty="0"/>
              <a:t>Module 2</a:t>
            </a:r>
          </a:p>
        </p:txBody>
      </p:sp>
      <p:sp>
        <p:nvSpPr>
          <p:cNvPr id="4" name="TextBox 3">
            <a:extLst>
              <a:ext uri="{FF2B5EF4-FFF2-40B4-BE49-F238E27FC236}">
                <a16:creationId xmlns:a16="http://schemas.microsoft.com/office/drawing/2014/main" id="{B177A46A-16C5-4FBE-9313-AFE7CE63DEF2}"/>
              </a:ext>
            </a:extLst>
          </p:cNvPr>
          <p:cNvSpPr txBox="1"/>
          <p:nvPr/>
        </p:nvSpPr>
        <p:spPr>
          <a:xfrm>
            <a:off x="1398608" y="2293551"/>
            <a:ext cx="2603500" cy="461665"/>
          </a:xfrm>
          <a:prstGeom prst="rect">
            <a:avLst/>
          </a:prstGeom>
          <a:noFill/>
        </p:spPr>
        <p:txBody>
          <a:bodyPr wrap="square" rtlCol="0">
            <a:spAutoFit/>
          </a:bodyPr>
          <a:lstStyle/>
          <a:p>
            <a:r>
              <a:rPr lang="en-US" sz="2400" dirty="0"/>
              <a:t>Purpose:</a:t>
            </a:r>
          </a:p>
        </p:txBody>
      </p:sp>
      <p:sp>
        <p:nvSpPr>
          <p:cNvPr id="5" name="TextBox 4">
            <a:extLst>
              <a:ext uri="{FF2B5EF4-FFF2-40B4-BE49-F238E27FC236}">
                <a16:creationId xmlns:a16="http://schemas.microsoft.com/office/drawing/2014/main" id="{6470FFFE-1FD9-4DAA-8185-8864072BAC56}"/>
              </a:ext>
            </a:extLst>
          </p:cNvPr>
          <p:cNvSpPr txBox="1"/>
          <p:nvPr/>
        </p:nvSpPr>
        <p:spPr>
          <a:xfrm>
            <a:off x="1398608" y="2755216"/>
            <a:ext cx="8621241" cy="1477328"/>
          </a:xfrm>
          <a:prstGeom prst="rect">
            <a:avLst/>
          </a:prstGeom>
          <a:noFill/>
        </p:spPr>
        <p:txBody>
          <a:bodyPr wrap="square" rtlCol="0">
            <a:spAutoFit/>
          </a:bodyPr>
          <a:lstStyle/>
          <a:p>
            <a:r>
              <a:rPr lang="en-US" dirty="0"/>
              <a:t>This project we applied the knowledge that was learned about numbers and units to determine the precision of an ultrasonic sensor. An ultrasonic sensor is an electronic device with two transducers that are to detect an object within its range. The range of the sensor that was used it from 3cm to 3m.</a:t>
            </a:r>
          </a:p>
        </p:txBody>
      </p:sp>
      <p:sp>
        <p:nvSpPr>
          <p:cNvPr id="6" name="TextBox 5">
            <a:extLst>
              <a:ext uri="{FF2B5EF4-FFF2-40B4-BE49-F238E27FC236}">
                <a16:creationId xmlns:a16="http://schemas.microsoft.com/office/drawing/2014/main" id="{259C998F-C28A-45AB-A1C0-D59C82442C0D}"/>
              </a:ext>
            </a:extLst>
          </p:cNvPr>
          <p:cNvSpPr txBox="1"/>
          <p:nvPr/>
        </p:nvSpPr>
        <p:spPr>
          <a:xfrm>
            <a:off x="1398608" y="4301534"/>
            <a:ext cx="8423705" cy="1477328"/>
          </a:xfrm>
          <a:prstGeom prst="rect">
            <a:avLst/>
          </a:prstGeom>
          <a:noFill/>
        </p:spPr>
        <p:txBody>
          <a:bodyPr wrap="square" rtlCol="0">
            <a:spAutoFit/>
          </a:bodyPr>
          <a:lstStyle/>
          <a:p>
            <a:r>
              <a:rPr lang="en-US" dirty="0"/>
              <a:t>Finding and determining the precision of the data that was gathered from the sensor is essential to the experiment as the sensor often drift over time. When the sensor does this, it will give off incorrect reading dur to the conditions of the area like humidity, temperature, and component fatigue.</a:t>
            </a:r>
          </a:p>
        </p:txBody>
      </p:sp>
    </p:spTree>
    <p:extLst>
      <p:ext uri="{BB962C8B-B14F-4D97-AF65-F5344CB8AC3E}">
        <p14:creationId xmlns:p14="http://schemas.microsoft.com/office/powerpoint/2010/main" val="273685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7EBCB-8BE8-4B94-97A9-4C707871B13A}"/>
              </a:ext>
            </a:extLst>
          </p:cNvPr>
          <p:cNvPicPr>
            <a:picLocks noChangeAspect="1"/>
          </p:cNvPicPr>
          <p:nvPr/>
        </p:nvPicPr>
        <p:blipFill>
          <a:blip r:embed="rId2"/>
          <a:stretch>
            <a:fillRect/>
          </a:stretch>
        </p:blipFill>
        <p:spPr>
          <a:xfrm>
            <a:off x="4919897" y="847880"/>
            <a:ext cx="6885659" cy="5162240"/>
          </a:xfrm>
          <a:prstGeom prst="rect">
            <a:avLst/>
          </a:prstGeom>
        </p:spPr>
      </p:pic>
      <p:sp>
        <p:nvSpPr>
          <p:cNvPr id="4" name="Rectangle 3">
            <a:extLst>
              <a:ext uri="{FF2B5EF4-FFF2-40B4-BE49-F238E27FC236}">
                <a16:creationId xmlns:a16="http://schemas.microsoft.com/office/drawing/2014/main" id="{B0239D40-B6AD-42E2-B1F7-331E06372767}"/>
              </a:ext>
            </a:extLst>
          </p:cNvPr>
          <p:cNvSpPr/>
          <p:nvPr/>
        </p:nvSpPr>
        <p:spPr>
          <a:xfrm>
            <a:off x="762001" y="2413337"/>
            <a:ext cx="3826328" cy="2031325"/>
          </a:xfrm>
          <a:prstGeom prst="rect">
            <a:avLst/>
          </a:prstGeom>
        </p:spPr>
        <p:txBody>
          <a:bodyPr wrap="square">
            <a:spAutoFit/>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endParaRPr lang="en-US" dirty="0">
              <a:cs typeface="Calibri"/>
            </a:endParaRP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Object to act as obstacle</a:t>
            </a:r>
          </a:p>
        </p:txBody>
      </p:sp>
      <p:sp>
        <p:nvSpPr>
          <p:cNvPr id="5" name="TextBox 4">
            <a:extLst>
              <a:ext uri="{FF2B5EF4-FFF2-40B4-BE49-F238E27FC236}">
                <a16:creationId xmlns:a16="http://schemas.microsoft.com/office/drawing/2014/main" id="{48669794-5057-4694-BB87-456F7FAF453D}"/>
              </a:ext>
            </a:extLst>
          </p:cNvPr>
          <p:cNvSpPr txBox="1"/>
          <p:nvPr/>
        </p:nvSpPr>
        <p:spPr>
          <a:xfrm>
            <a:off x="762001" y="604156"/>
            <a:ext cx="3575957" cy="1200329"/>
          </a:xfrm>
          <a:prstGeom prst="rect">
            <a:avLst/>
          </a:prstGeom>
          <a:noFill/>
        </p:spPr>
        <p:txBody>
          <a:bodyPr wrap="square" rtlCol="0">
            <a:spAutoFit/>
          </a:bodyPr>
          <a:lstStyle/>
          <a:p>
            <a:r>
              <a:rPr lang="en-US" sz="3600" dirty="0"/>
              <a:t>Experimental Set-up</a:t>
            </a:r>
          </a:p>
        </p:txBody>
      </p:sp>
    </p:spTree>
    <p:extLst>
      <p:ext uri="{BB962C8B-B14F-4D97-AF65-F5344CB8AC3E}">
        <p14:creationId xmlns:p14="http://schemas.microsoft.com/office/powerpoint/2010/main" val="4061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54BF8C-1B0E-4DDB-B434-A055FDAD5854}"/>
              </a:ext>
            </a:extLst>
          </p:cNvPr>
          <p:cNvSpPr txBox="1"/>
          <p:nvPr/>
        </p:nvSpPr>
        <p:spPr>
          <a:xfrm>
            <a:off x="317500" y="241300"/>
            <a:ext cx="2806700" cy="830997"/>
          </a:xfrm>
          <a:prstGeom prst="rect">
            <a:avLst/>
          </a:prstGeom>
          <a:noFill/>
        </p:spPr>
        <p:txBody>
          <a:bodyPr wrap="square" rtlCol="0">
            <a:spAutoFit/>
          </a:bodyPr>
          <a:lstStyle/>
          <a:p>
            <a:r>
              <a:rPr lang="en-US" sz="4800" dirty="0"/>
              <a:t>Data</a:t>
            </a:r>
          </a:p>
        </p:txBody>
      </p:sp>
      <p:pic>
        <p:nvPicPr>
          <p:cNvPr id="4" name="Picture 3">
            <a:extLst>
              <a:ext uri="{FF2B5EF4-FFF2-40B4-BE49-F238E27FC236}">
                <a16:creationId xmlns:a16="http://schemas.microsoft.com/office/drawing/2014/main" id="{2054BE1A-5C67-44F9-B3F8-0E237D4BB38E}"/>
              </a:ext>
            </a:extLst>
          </p:cNvPr>
          <p:cNvPicPr>
            <a:picLocks noChangeAspect="1"/>
          </p:cNvPicPr>
          <p:nvPr/>
        </p:nvPicPr>
        <p:blipFill>
          <a:blip r:embed="rId2"/>
          <a:stretch>
            <a:fillRect/>
          </a:stretch>
        </p:blipFill>
        <p:spPr>
          <a:xfrm>
            <a:off x="215900" y="1072297"/>
            <a:ext cx="5501995" cy="3089356"/>
          </a:xfrm>
          <a:prstGeom prst="rect">
            <a:avLst/>
          </a:prstGeom>
        </p:spPr>
      </p:pic>
      <p:sp>
        <p:nvSpPr>
          <p:cNvPr id="5" name="TextBox 4">
            <a:extLst>
              <a:ext uri="{FF2B5EF4-FFF2-40B4-BE49-F238E27FC236}">
                <a16:creationId xmlns:a16="http://schemas.microsoft.com/office/drawing/2014/main" id="{0318914F-6248-49C0-B081-EE788530211A}"/>
              </a:ext>
            </a:extLst>
          </p:cNvPr>
          <p:cNvSpPr txBox="1"/>
          <p:nvPr/>
        </p:nvSpPr>
        <p:spPr>
          <a:xfrm>
            <a:off x="605138" y="4530985"/>
            <a:ext cx="2667000" cy="923330"/>
          </a:xfrm>
          <a:prstGeom prst="rect">
            <a:avLst/>
          </a:prstGeom>
          <a:noFill/>
        </p:spPr>
        <p:txBody>
          <a:bodyPr wrap="square" rtlCol="0">
            <a:spAutoFit/>
          </a:bodyPr>
          <a:lstStyle/>
          <a:p>
            <a:r>
              <a:rPr lang="en-US" dirty="0"/>
              <a:t>This is the data that was received from Arduino IDE</a:t>
            </a:r>
          </a:p>
        </p:txBody>
      </p:sp>
      <p:pic>
        <p:nvPicPr>
          <p:cNvPr id="7" name="Picture 6">
            <a:extLst>
              <a:ext uri="{FF2B5EF4-FFF2-40B4-BE49-F238E27FC236}">
                <a16:creationId xmlns:a16="http://schemas.microsoft.com/office/drawing/2014/main" id="{FA458B1E-701B-4E31-9D0E-9058D270D4E7}"/>
              </a:ext>
            </a:extLst>
          </p:cNvPr>
          <p:cNvPicPr>
            <a:picLocks noChangeAspect="1"/>
          </p:cNvPicPr>
          <p:nvPr/>
        </p:nvPicPr>
        <p:blipFill>
          <a:blip r:embed="rId3"/>
          <a:stretch>
            <a:fillRect/>
          </a:stretch>
        </p:blipFill>
        <p:spPr>
          <a:xfrm>
            <a:off x="5925530" y="2750226"/>
            <a:ext cx="5877232" cy="2743200"/>
          </a:xfrm>
          <a:prstGeom prst="rect">
            <a:avLst/>
          </a:prstGeom>
        </p:spPr>
      </p:pic>
      <p:sp>
        <p:nvSpPr>
          <p:cNvPr id="8" name="TextBox 7">
            <a:extLst>
              <a:ext uri="{FF2B5EF4-FFF2-40B4-BE49-F238E27FC236}">
                <a16:creationId xmlns:a16="http://schemas.microsoft.com/office/drawing/2014/main" id="{40A3F08D-50B5-47D3-A620-3A4B2C620E3C}"/>
              </a:ext>
            </a:extLst>
          </p:cNvPr>
          <p:cNvSpPr txBox="1"/>
          <p:nvPr/>
        </p:nvSpPr>
        <p:spPr>
          <a:xfrm>
            <a:off x="6978196" y="5651500"/>
            <a:ext cx="3771900" cy="369332"/>
          </a:xfrm>
          <a:prstGeom prst="rect">
            <a:avLst/>
          </a:prstGeom>
          <a:noFill/>
        </p:spPr>
        <p:txBody>
          <a:bodyPr wrap="square" rtlCol="0">
            <a:spAutoFit/>
          </a:bodyPr>
          <a:lstStyle/>
          <a:p>
            <a:r>
              <a:rPr lang="en-US" dirty="0"/>
              <a:t>This is all the data for each trail. </a:t>
            </a:r>
          </a:p>
        </p:txBody>
      </p:sp>
    </p:spTree>
    <p:extLst>
      <p:ext uri="{BB962C8B-B14F-4D97-AF65-F5344CB8AC3E}">
        <p14:creationId xmlns:p14="http://schemas.microsoft.com/office/powerpoint/2010/main" val="3661760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Mesh</Template>
  <TotalTime>528</TotalTime>
  <Words>1656</Words>
  <Application>Microsoft Office PowerPoint</Application>
  <PresentationFormat>Widescreen</PresentationFormat>
  <Paragraphs>145</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Cambria Math</vt:lpstr>
      <vt:lpstr>Century Gothic</vt:lpstr>
      <vt:lpstr>Mesh</vt:lpstr>
      <vt:lpstr>Phys204 Project </vt:lpstr>
      <vt:lpstr>Introduction</vt:lpstr>
      <vt:lpstr>PowerPoint Presentation</vt:lpstr>
      <vt:lpstr>PowerPoint Presentation</vt:lpstr>
      <vt:lpstr>PowerPoint Presentation</vt:lpstr>
      <vt:lpstr>PowerPoint Presentation</vt:lpstr>
      <vt:lpstr>Precision of ultrasonic sensor</vt:lpstr>
      <vt:lpstr>PowerPoint Presentation</vt:lpstr>
      <vt:lpstr>PowerPoint Presentation</vt:lpstr>
      <vt:lpstr>PowerPoint Presentation</vt:lpstr>
      <vt:lpstr>PowerPoint Presentation</vt:lpstr>
      <vt:lpstr>Gravitational Acceleration</vt:lpstr>
      <vt:lpstr>PowerPoint Presentation</vt:lpstr>
      <vt:lpstr>PowerPoint Presentation</vt:lpstr>
      <vt:lpstr>PowerPoint Presentation</vt:lpstr>
      <vt:lpstr>PowerPoint Presentation</vt:lpstr>
      <vt:lpstr>Conservation of Energy</vt:lpstr>
      <vt:lpstr>PowerPoint Presentation</vt:lpstr>
      <vt:lpstr>PowerPoint Presentation</vt:lpstr>
      <vt:lpstr>PowerPoint Presentation</vt:lpstr>
      <vt:lpstr>Rotational Motion with rotary encoder </vt:lpstr>
      <vt:lpstr>PowerPoint Presentation</vt:lpstr>
      <vt:lpstr>PowerPoint Presentation</vt:lpstr>
      <vt:lpstr>PowerPoint Presentation</vt:lpstr>
      <vt:lpstr>Hall Effect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Phys204 Project</dc:title>
  <dc:creator>Patrick Norris</dc:creator>
  <cp:lastModifiedBy>Patrick Norris</cp:lastModifiedBy>
  <cp:revision>36</cp:revision>
  <dcterms:created xsi:type="dcterms:W3CDTF">2020-04-23T04:42:22Z</dcterms:created>
  <dcterms:modified xsi:type="dcterms:W3CDTF">2020-04-23T23:59:37Z</dcterms:modified>
</cp:coreProperties>
</file>