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3" r:id="rId36"/>
    <p:sldId id="290" r:id="rId37"/>
    <p:sldId id="291"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Norris" initials="PN" lastIdx="1" clrIdx="0">
    <p:extLst>
      <p:ext uri="{19B8F6BF-5375-455C-9EA6-DF929625EA0E}">
        <p15:presenceInfo xmlns:p15="http://schemas.microsoft.com/office/powerpoint/2012/main" userId="937110df3e0251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79" d="100"/>
          <a:sy n="79" d="100"/>
        </p:scale>
        <p:origin x="120" y="20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6/26/2020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6/26/2020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AF29-C3C9-4C79-B60A-9F23C8D941DB}"/>
              </a:ext>
            </a:extLst>
          </p:cNvPr>
          <p:cNvSpPr>
            <a:spLocks noGrp="1"/>
          </p:cNvSpPr>
          <p:nvPr>
            <p:ph type="ctrTitle"/>
          </p:nvPr>
        </p:nvSpPr>
        <p:spPr/>
        <p:txBody>
          <a:bodyPr>
            <a:normAutofit/>
          </a:bodyPr>
          <a:lstStyle/>
          <a:p>
            <a:r>
              <a:rPr lang="en-US" dirty="0"/>
              <a:t>NETW200</a:t>
            </a:r>
          </a:p>
        </p:txBody>
      </p:sp>
      <p:sp>
        <p:nvSpPr>
          <p:cNvPr id="3" name="Subtitle 2">
            <a:extLst>
              <a:ext uri="{FF2B5EF4-FFF2-40B4-BE49-F238E27FC236}">
                <a16:creationId xmlns:a16="http://schemas.microsoft.com/office/drawing/2014/main" id="{6705929E-C0AF-4FB8-9D00-3BDE51D63690}"/>
              </a:ext>
            </a:extLst>
          </p:cNvPr>
          <p:cNvSpPr>
            <a:spLocks noGrp="1"/>
          </p:cNvSpPr>
          <p:nvPr>
            <p:ph type="subTitle" idx="1"/>
          </p:nvPr>
        </p:nvSpPr>
        <p:spPr/>
        <p:txBody>
          <a:bodyPr/>
          <a:lstStyle/>
          <a:p>
            <a:r>
              <a:rPr lang="en-US" dirty="0"/>
              <a:t>Fundamentals of Information Technology and Network II</a:t>
            </a:r>
          </a:p>
          <a:p>
            <a:r>
              <a:rPr lang="en-US" dirty="0"/>
              <a:t>Course Project</a:t>
            </a:r>
          </a:p>
        </p:txBody>
      </p:sp>
    </p:spTree>
    <p:extLst>
      <p:ext uri="{BB962C8B-B14F-4D97-AF65-F5344CB8AC3E}">
        <p14:creationId xmlns:p14="http://schemas.microsoft.com/office/powerpoint/2010/main" val="243849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3869-356E-4AEB-B3D3-1A3051424C00}"/>
              </a:ext>
            </a:extLst>
          </p:cNvPr>
          <p:cNvSpPr>
            <a:spLocks noGrp="1"/>
          </p:cNvSpPr>
          <p:nvPr>
            <p:ph type="title"/>
          </p:nvPr>
        </p:nvSpPr>
        <p:spPr>
          <a:xfrm>
            <a:off x="1141413" y="-222730"/>
            <a:ext cx="9905998" cy="1478570"/>
          </a:xfrm>
        </p:spPr>
        <p:txBody>
          <a:bodyPr/>
          <a:lstStyle/>
          <a:p>
            <a:pPr algn="ctr"/>
            <a:r>
              <a:rPr lang="en-US" dirty="0"/>
              <a:t>Ubuntu VM ipv4 address</a:t>
            </a:r>
          </a:p>
        </p:txBody>
      </p:sp>
      <p:sp>
        <p:nvSpPr>
          <p:cNvPr id="3" name="Content Placeholder 2">
            <a:extLst>
              <a:ext uri="{FF2B5EF4-FFF2-40B4-BE49-F238E27FC236}">
                <a16:creationId xmlns:a16="http://schemas.microsoft.com/office/drawing/2014/main" id="{D969C3C2-C0F6-462A-BB0E-9657C7D037B2}"/>
              </a:ext>
            </a:extLst>
          </p:cNvPr>
          <p:cNvSpPr>
            <a:spLocks noGrp="1"/>
          </p:cNvSpPr>
          <p:nvPr>
            <p:ph idx="1"/>
          </p:nvPr>
        </p:nvSpPr>
        <p:spPr>
          <a:xfrm>
            <a:off x="1434021" y="2502408"/>
            <a:ext cx="3552507" cy="1853184"/>
          </a:xfrm>
        </p:spPr>
        <p:txBody>
          <a:bodyPr/>
          <a:lstStyle/>
          <a:p>
            <a:pPr marL="0" indent="0">
              <a:buNone/>
            </a:pPr>
            <a:r>
              <a:rPr lang="en-US" dirty="0"/>
              <a:t>A screenshot of the Ubuntu Terminal Window with correct IPv4 address from Travel Router.</a:t>
            </a:r>
          </a:p>
        </p:txBody>
      </p:sp>
      <p:pic>
        <p:nvPicPr>
          <p:cNvPr id="4" name="Picture 3">
            <a:extLst>
              <a:ext uri="{FF2B5EF4-FFF2-40B4-BE49-F238E27FC236}">
                <a16:creationId xmlns:a16="http://schemas.microsoft.com/office/drawing/2014/main" id="{C939663C-37C3-4421-8606-C0A0BF19248D}"/>
              </a:ext>
            </a:extLst>
          </p:cNvPr>
          <p:cNvPicPr>
            <a:picLocks noChangeAspect="1"/>
          </p:cNvPicPr>
          <p:nvPr/>
        </p:nvPicPr>
        <p:blipFill>
          <a:blip r:embed="rId2"/>
          <a:stretch>
            <a:fillRect/>
          </a:stretch>
        </p:blipFill>
        <p:spPr>
          <a:xfrm>
            <a:off x="5851211" y="1478197"/>
            <a:ext cx="5904967" cy="3901606"/>
          </a:xfrm>
          <a:prstGeom prst="rect">
            <a:avLst/>
          </a:prstGeom>
        </p:spPr>
      </p:pic>
    </p:spTree>
    <p:extLst>
      <p:ext uri="{BB962C8B-B14F-4D97-AF65-F5344CB8AC3E}">
        <p14:creationId xmlns:p14="http://schemas.microsoft.com/office/powerpoint/2010/main" val="45181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897D-CACE-4362-A3E8-B6528167991E}"/>
              </a:ext>
            </a:extLst>
          </p:cNvPr>
          <p:cNvSpPr>
            <a:spLocks noGrp="1"/>
          </p:cNvSpPr>
          <p:nvPr>
            <p:ph type="title"/>
          </p:nvPr>
        </p:nvSpPr>
        <p:spPr>
          <a:xfrm>
            <a:off x="1141413" y="-320266"/>
            <a:ext cx="9905998" cy="1478570"/>
          </a:xfrm>
        </p:spPr>
        <p:txBody>
          <a:bodyPr/>
          <a:lstStyle/>
          <a:p>
            <a:pPr algn="ctr"/>
            <a:r>
              <a:rPr lang="en-US" dirty="0"/>
              <a:t>Ping connectivity test</a:t>
            </a:r>
          </a:p>
        </p:txBody>
      </p:sp>
      <p:sp>
        <p:nvSpPr>
          <p:cNvPr id="3" name="Content Placeholder 2">
            <a:extLst>
              <a:ext uri="{FF2B5EF4-FFF2-40B4-BE49-F238E27FC236}">
                <a16:creationId xmlns:a16="http://schemas.microsoft.com/office/drawing/2014/main" id="{FCFB34D9-6E9E-45D4-9303-9D14E75DEC8E}"/>
              </a:ext>
            </a:extLst>
          </p:cNvPr>
          <p:cNvSpPr>
            <a:spLocks noGrp="1"/>
          </p:cNvSpPr>
          <p:nvPr>
            <p:ph idx="1"/>
          </p:nvPr>
        </p:nvSpPr>
        <p:spPr>
          <a:xfrm>
            <a:off x="2172138" y="4056888"/>
            <a:ext cx="2589339" cy="1889760"/>
          </a:xfrm>
        </p:spPr>
        <p:txBody>
          <a:bodyPr/>
          <a:lstStyle/>
          <a:p>
            <a:pPr marL="0" indent="0">
              <a:buNone/>
            </a:pPr>
            <a:r>
              <a:rPr lang="en-US" dirty="0"/>
              <a:t>A test is then conducted to check the connectivity between the VMs. </a:t>
            </a:r>
          </a:p>
        </p:txBody>
      </p:sp>
      <p:pic>
        <p:nvPicPr>
          <p:cNvPr id="4" name="Picture 3">
            <a:extLst>
              <a:ext uri="{FF2B5EF4-FFF2-40B4-BE49-F238E27FC236}">
                <a16:creationId xmlns:a16="http://schemas.microsoft.com/office/drawing/2014/main" id="{94F7CA3F-8984-458C-B06A-137DDB58BD87}"/>
              </a:ext>
            </a:extLst>
          </p:cNvPr>
          <p:cNvPicPr>
            <a:picLocks noChangeAspect="1"/>
          </p:cNvPicPr>
          <p:nvPr/>
        </p:nvPicPr>
        <p:blipFill>
          <a:blip r:embed="rId2"/>
          <a:stretch>
            <a:fillRect/>
          </a:stretch>
        </p:blipFill>
        <p:spPr>
          <a:xfrm>
            <a:off x="839205" y="755968"/>
            <a:ext cx="5255207" cy="2981202"/>
          </a:xfrm>
          <a:prstGeom prst="rect">
            <a:avLst/>
          </a:prstGeom>
        </p:spPr>
      </p:pic>
      <p:pic>
        <p:nvPicPr>
          <p:cNvPr id="5" name="Picture 4">
            <a:extLst>
              <a:ext uri="{FF2B5EF4-FFF2-40B4-BE49-F238E27FC236}">
                <a16:creationId xmlns:a16="http://schemas.microsoft.com/office/drawing/2014/main" id="{9EAAE298-68EA-4C63-AA97-3F491BC8925C}"/>
              </a:ext>
            </a:extLst>
          </p:cNvPr>
          <p:cNvPicPr>
            <a:picLocks noChangeAspect="1"/>
          </p:cNvPicPr>
          <p:nvPr/>
        </p:nvPicPr>
        <p:blipFill>
          <a:blip r:embed="rId3"/>
          <a:stretch>
            <a:fillRect/>
          </a:stretch>
        </p:blipFill>
        <p:spPr>
          <a:xfrm>
            <a:off x="6059142" y="3133810"/>
            <a:ext cx="5023539" cy="3359187"/>
          </a:xfrm>
          <a:prstGeom prst="rect">
            <a:avLst/>
          </a:prstGeom>
        </p:spPr>
      </p:pic>
    </p:spTree>
    <p:extLst>
      <p:ext uri="{BB962C8B-B14F-4D97-AF65-F5344CB8AC3E}">
        <p14:creationId xmlns:p14="http://schemas.microsoft.com/office/powerpoint/2010/main" val="271501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F65D-D4C8-428B-9CD5-DD0A6D98BAED}"/>
              </a:ext>
            </a:extLst>
          </p:cNvPr>
          <p:cNvSpPr>
            <a:spLocks noGrp="1"/>
          </p:cNvSpPr>
          <p:nvPr>
            <p:ph type="title"/>
          </p:nvPr>
        </p:nvSpPr>
        <p:spPr>
          <a:xfrm>
            <a:off x="1141412" y="-228891"/>
            <a:ext cx="10380027" cy="1478570"/>
          </a:xfrm>
        </p:spPr>
        <p:txBody>
          <a:bodyPr/>
          <a:lstStyle/>
          <a:p>
            <a:pPr algn="ctr"/>
            <a:r>
              <a:rPr lang="en-US" dirty="0"/>
              <a:t>IP subnetting and virtual local area network</a:t>
            </a:r>
          </a:p>
        </p:txBody>
      </p:sp>
      <p:sp>
        <p:nvSpPr>
          <p:cNvPr id="3" name="Content Placeholder 2">
            <a:extLst>
              <a:ext uri="{FF2B5EF4-FFF2-40B4-BE49-F238E27FC236}">
                <a16:creationId xmlns:a16="http://schemas.microsoft.com/office/drawing/2014/main" id="{FE48166E-8460-4F15-B549-A5B72EB19F4D}"/>
              </a:ext>
            </a:extLst>
          </p:cNvPr>
          <p:cNvSpPr>
            <a:spLocks noGrp="1"/>
          </p:cNvSpPr>
          <p:nvPr>
            <p:ph idx="1"/>
          </p:nvPr>
        </p:nvSpPr>
        <p:spPr>
          <a:xfrm>
            <a:off x="1143000" y="1414272"/>
            <a:ext cx="10000488" cy="3785585"/>
          </a:xfrm>
        </p:spPr>
        <p:txBody>
          <a:bodyPr/>
          <a:lstStyle/>
          <a:p>
            <a:pPr marL="0" indent="0">
              <a:buNone/>
            </a:pPr>
            <a:r>
              <a:rPr lang="en-US" dirty="0"/>
              <a:t>What is subnetting?</a:t>
            </a:r>
          </a:p>
          <a:p>
            <a:pPr marL="0" indent="0">
              <a:buNone/>
            </a:pPr>
            <a:r>
              <a:rPr lang="en-US" dirty="0"/>
              <a:t>Subnetting is splitting a single large network into two or more strands, this increases routing efficiency, a long with enhances the security of the network. When it comes to subnetting formula is used to help make these Ips (</a:t>
            </a:r>
            <a:r>
              <a:rPr lang="en-US" b="0" i="0" dirty="0">
                <a:effectLst/>
                <a:latin typeface="Roboto"/>
              </a:rPr>
              <a:t>Number of hosts = 2</a:t>
            </a:r>
            <a:r>
              <a:rPr lang="en-US" b="0" i="0" baseline="30000" dirty="0">
                <a:effectLst/>
                <a:latin typeface="Roboto"/>
              </a:rPr>
              <a:t>(32</a:t>
            </a:r>
            <a:r>
              <a:rPr lang="en-US" b="0" i="0" dirty="0">
                <a:effectLst/>
                <a:latin typeface="Roboto"/>
              </a:rPr>
              <a:t> </a:t>
            </a:r>
            <a:r>
              <a:rPr lang="en-US" b="0" i="0" baseline="30000" dirty="0">
                <a:effectLst/>
                <a:latin typeface="Roboto"/>
              </a:rPr>
              <a:t>–</a:t>
            </a:r>
            <a:r>
              <a:rPr lang="en-US" b="0" i="0" dirty="0">
                <a:effectLst/>
                <a:latin typeface="Roboto"/>
              </a:rPr>
              <a:t> </a:t>
            </a:r>
            <a:r>
              <a:rPr lang="en-US" b="0" i="0" baseline="30000" dirty="0">
                <a:effectLst/>
                <a:latin typeface="Roboto"/>
              </a:rPr>
              <a:t>n)</a:t>
            </a:r>
            <a:r>
              <a:rPr lang="en-US" b="0" i="0" dirty="0">
                <a:effectLst/>
                <a:latin typeface="Roboto"/>
              </a:rPr>
              <a:t> – 2) this is the Formula.  </a:t>
            </a:r>
            <a:endParaRPr lang="en-US" dirty="0"/>
          </a:p>
        </p:txBody>
      </p:sp>
    </p:spTree>
    <p:extLst>
      <p:ext uri="{BB962C8B-B14F-4D97-AF65-F5344CB8AC3E}">
        <p14:creationId xmlns:p14="http://schemas.microsoft.com/office/powerpoint/2010/main" val="390081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0C21-E200-4846-A5F7-AFF665084120}"/>
              </a:ext>
            </a:extLst>
          </p:cNvPr>
          <p:cNvSpPr>
            <a:spLocks noGrp="1"/>
          </p:cNvSpPr>
          <p:nvPr>
            <p:ph type="title"/>
          </p:nvPr>
        </p:nvSpPr>
        <p:spPr>
          <a:xfrm>
            <a:off x="1143001" y="-442186"/>
            <a:ext cx="9905998" cy="1478570"/>
          </a:xfrm>
        </p:spPr>
        <p:txBody>
          <a:bodyPr/>
          <a:lstStyle/>
          <a:p>
            <a:pPr algn="ctr"/>
            <a:r>
              <a:rPr lang="en-US" dirty="0"/>
              <a:t>Subnetting</a:t>
            </a:r>
          </a:p>
        </p:txBody>
      </p:sp>
      <p:graphicFrame>
        <p:nvGraphicFramePr>
          <p:cNvPr id="4" name="Table 3">
            <a:extLst>
              <a:ext uri="{FF2B5EF4-FFF2-40B4-BE49-F238E27FC236}">
                <a16:creationId xmlns:a16="http://schemas.microsoft.com/office/drawing/2014/main" id="{11CAE38F-55C8-482C-9CCD-0DBE15C17A4C}"/>
              </a:ext>
            </a:extLst>
          </p:cNvPr>
          <p:cNvGraphicFramePr>
            <a:graphicFrameLocks noGrp="1"/>
          </p:cNvGraphicFramePr>
          <p:nvPr>
            <p:extLst>
              <p:ext uri="{D42A27DB-BD31-4B8C-83A1-F6EECF244321}">
                <p14:modId xmlns:p14="http://schemas.microsoft.com/office/powerpoint/2010/main" val="2592351184"/>
              </p:ext>
            </p:extLst>
          </p:nvPr>
        </p:nvGraphicFramePr>
        <p:xfrm>
          <a:off x="5354576" y="2331639"/>
          <a:ext cx="6210299" cy="2194721"/>
        </p:xfrm>
        <a:graphic>
          <a:graphicData uri="http://schemas.openxmlformats.org/drawingml/2006/table">
            <a:tbl>
              <a:tblPr firstRow="1" firstCol="1" bandRow="1"/>
              <a:tblGrid>
                <a:gridCol w="924125">
                  <a:extLst>
                    <a:ext uri="{9D8B030D-6E8A-4147-A177-3AD203B41FA5}">
                      <a16:colId xmlns:a16="http://schemas.microsoft.com/office/drawing/2014/main" val="3153624612"/>
                    </a:ext>
                  </a:extLst>
                </a:gridCol>
                <a:gridCol w="1218341">
                  <a:extLst>
                    <a:ext uri="{9D8B030D-6E8A-4147-A177-3AD203B41FA5}">
                      <a16:colId xmlns:a16="http://schemas.microsoft.com/office/drawing/2014/main" val="1736419059"/>
                    </a:ext>
                  </a:extLst>
                </a:gridCol>
                <a:gridCol w="1449696">
                  <a:extLst>
                    <a:ext uri="{9D8B030D-6E8A-4147-A177-3AD203B41FA5}">
                      <a16:colId xmlns:a16="http://schemas.microsoft.com/office/drawing/2014/main" val="4191826195"/>
                    </a:ext>
                  </a:extLst>
                </a:gridCol>
                <a:gridCol w="1508021">
                  <a:extLst>
                    <a:ext uri="{9D8B030D-6E8A-4147-A177-3AD203B41FA5}">
                      <a16:colId xmlns:a16="http://schemas.microsoft.com/office/drawing/2014/main" val="2067259680"/>
                    </a:ext>
                  </a:extLst>
                </a:gridCol>
                <a:gridCol w="1110116">
                  <a:extLst>
                    <a:ext uri="{9D8B030D-6E8A-4147-A177-3AD203B41FA5}">
                      <a16:colId xmlns:a16="http://schemas.microsoft.com/office/drawing/2014/main" val="1783419083"/>
                    </a:ext>
                  </a:extLst>
                </a:gridCol>
              </a:tblGrid>
              <a:tr h="8376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 </a:t>
                      </a:r>
                      <a:endParaRPr lang="en-US" sz="1100" dirty="0">
                        <a:effectLst/>
                      </a:endParaRPr>
                    </a:p>
                    <a:p>
                      <a:pPr marL="0" marR="0" algn="ctr">
                        <a:lnSpc>
                          <a:spcPct val="115000"/>
                        </a:lnSpc>
                        <a:spcBef>
                          <a:spcPts val="0"/>
                        </a:spcBef>
                        <a:spcAft>
                          <a:spcPts val="0"/>
                        </a:spcAft>
                      </a:pPr>
                      <a:r>
                        <a:rPr lang="en-US" sz="1000" dirty="0">
                          <a:effectLst/>
                        </a:rPr>
                        <a:t>Network Address</a:t>
                      </a:r>
                      <a:endParaRPr lang="en-US" sz="1100" dirty="0">
                        <a:effectLst/>
                      </a:endParaRPr>
                    </a:p>
                    <a:p>
                      <a:pPr marL="0" marR="0" algn="ctr">
                        <a:lnSpc>
                          <a:spcPct val="115000"/>
                        </a:lnSpc>
                        <a:spcBef>
                          <a:spcPts val="0"/>
                        </a:spcBef>
                        <a:spcAft>
                          <a:spcPts val="0"/>
                        </a:spcAft>
                      </a:pPr>
                      <a:r>
                        <a:rPr lang="en-US" sz="1000" dirty="0" err="1">
                          <a:effectLst/>
                        </a:rPr>
                        <a:t>x.x.x.x</a:t>
                      </a:r>
                      <a:r>
                        <a:rPr lang="en-US" sz="10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 </a:t>
                      </a:r>
                      <a:endParaRPr lang="en-US" sz="1100" dirty="0">
                        <a:effectLst/>
                      </a:endParaRPr>
                    </a:p>
                    <a:p>
                      <a:pPr marL="0" marR="0" algn="ctr">
                        <a:lnSpc>
                          <a:spcPct val="115000"/>
                        </a:lnSpc>
                        <a:spcBef>
                          <a:spcPts val="0"/>
                        </a:spcBef>
                        <a:spcAft>
                          <a:spcPts val="0"/>
                        </a:spcAft>
                      </a:pPr>
                      <a:r>
                        <a:rPr lang="en-US" sz="1000" dirty="0">
                          <a:effectLst/>
                        </a:rPr>
                        <a:t>First Usable</a:t>
                      </a:r>
                      <a:endParaRPr lang="en-US" sz="1100" dirty="0">
                        <a:effectLst/>
                      </a:endParaRPr>
                    </a:p>
                    <a:p>
                      <a:pPr marL="0" marR="0" algn="ctr">
                        <a:lnSpc>
                          <a:spcPct val="115000"/>
                        </a:lnSpc>
                        <a:spcBef>
                          <a:spcPts val="0"/>
                        </a:spcBef>
                        <a:spcAft>
                          <a:spcPts val="0"/>
                        </a:spcAft>
                      </a:pPr>
                      <a:r>
                        <a:rPr lang="en-US" sz="1000" dirty="0">
                          <a:effectLst/>
                        </a:rPr>
                        <a:t>Host 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a:effectLst/>
                        </a:rPr>
                        <a:t> </a:t>
                      </a:r>
                      <a:endParaRPr lang="en-US" sz="1100">
                        <a:effectLst/>
                      </a:endParaRPr>
                    </a:p>
                    <a:p>
                      <a:pPr marL="0" marR="0" algn="ctr">
                        <a:lnSpc>
                          <a:spcPct val="115000"/>
                        </a:lnSpc>
                        <a:spcBef>
                          <a:spcPts val="0"/>
                        </a:spcBef>
                        <a:spcAft>
                          <a:spcPts val="0"/>
                        </a:spcAft>
                      </a:pPr>
                      <a:r>
                        <a:rPr lang="en-US" sz="1000">
                          <a:effectLst/>
                        </a:rPr>
                        <a:t>Last Useable</a:t>
                      </a:r>
                      <a:endParaRPr lang="en-US" sz="1100">
                        <a:effectLst/>
                      </a:endParaRPr>
                    </a:p>
                    <a:p>
                      <a:pPr marL="0" marR="0" algn="ctr">
                        <a:lnSpc>
                          <a:spcPct val="115000"/>
                        </a:lnSpc>
                        <a:spcBef>
                          <a:spcPts val="0"/>
                        </a:spcBef>
                        <a:spcAft>
                          <a:spcPts val="0"/>
                        </a:spcAft>
                      </a:pPr>
                      <a:r>
                        <a:rPr lang="en-US" sz="1000">
                          <a:effectLst/>
                        </a:rPr>
                        <a:t>Host Address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 </a:t>
                      </a:r>
                      <a:endParaRPr lang="en-US" sz="1100" dirty="0">
                        <a:effectLst/>
                      </a:endParaRPr>
                    </a:p>
                    <a:p>
                      <a:pPr marL="0" marR="0" algn="ctr">
                        <a:lnSpc>
                          <a:spcPct val="115000"/>
                        </a:lnSpc>
                        <a:spcBef>
                          <a:spcPts val="0"/>
                        </a:spcBef>
                        <a:spcAft>
                          <a:spcPts val="0"/>
                        </a:spcAft>
                      </a:pPr>
                      <a:r>
                        <a:rPr lang="en-US" sz="1000" dirty="0">
                          <a:effectLst/>
                        </a:rPr>
                        <a:t>Broadcast</a:t>
                      </a:r>
                      <a:endParaRPr lang="en-US" sz="1100" dirty="0">
                        <a:effectLst/>
                      </a:endParaRPr>
                    </a:p>
                    <a:p>
                      <a:pPr marL="0" marR="0" algn="ctr">
                        <a:lnSpc>
                          <a:spcPct val="115000"/>
                        </a:lnSpc>
                        <a:spcBef>
                          <a:spcPts val="0"/>
                        </a:spcBef>
                        <a:spcAft>
                          <a:spcPts val="1000"/>
                        </a:spcAft>
                      </a:pPr>
                      <a:r>
                        <a:rPr lang="en-US" sz="1000" dirty="0">
                          <a:effectLst/>
                        </a:rPr>
                        <a:t>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41221574"/>
                  </a:ext>
                </a:extLst>
              </a:tr>
              <a:tr h="26807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a:effectLst/>
                        </a:rPr>
                        <a:t>First subnet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1000">
                          <a:effectLst/>
                        </a:rPr>
                        <a:t>192.168.2.63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40319187"/>
                  </a:ext>
                </a:extLst>
              </a:tr>
              <a:tr h="5528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a:effectLst/>
                        </a:rPr>
                        <a:t>Second subnet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192.168.2.64/26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dirty="0">
                          <a:effectLst/>
                        </a:rPr>
                        <a:t>192.168.2.65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dirty="0">
                          <a:effectLst/>
                        </a:rPr>
                        <a:t>192.168.2.126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1000">
                          <a:effectLst/>
                        </a:rPr>
                        <a:t>192.168.2.127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790873912"/>
                  </a:ext>
                </a:extLst>
              </a:tr>
              <a:tr h="26807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a:effectLst/>
                        </a:rPr>
                        <a:t>Third subnet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192.168.2.128/26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1000">
                          <a:effectLst/>
                        </a:rPr>
                        <a:t>192.168.2.191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28249257"/>
                  </a:ext>
                </a:extLst>
              </a:tr>
              <a:tr h="26807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a:effectLst/>
                        </a:rPr>
                        <a:t>Fourth subnet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192.168.2.192/26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192.168.2.254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1000" dirty="0">
                          <a:effectLst/>
                        </a:rPr>
                        <a:t>192.168.2.255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958561956"/>
                  </a:ext>
                </a:extLst>
              </a:tr>
            </a:tbl>
          </a:graphicData>
        </a:graphic>
      </p:graphicFrame>
      <p:sp>
        <p:nvSpPr>
          <p:cNvPr id="5" name="Text Placeholder 6">
            <a:extLst>
              <a:ext uri="{FF2B5EF4-FFF2-40B4-BE49-F238E27FC236}">
                <a16:creationId xmlns:a16="http://schemas.microsoft.com/office/drawing/2014/main" id="{3AD57E8B-C297-467F-A534-295EA8B3B027}"/>
              </a:ext>
            </a:extLst>
          </p:cNvPr>
          <p:cNvSpPr txBox="1">
            <a:spLocks/>
          </p:cNvSpPr>
          <p:nvPr/>
        </p:nvSpPr>
        <p:spPr>
          <a:xfrm>
            <a:off x="2491740" y="2255439"/>
            <a:ext cx="1752600" cy="23471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List of four /26 networks, including network addresses, first usable addresses, last usable addresses, and broadcast addresses.</a:t>
            </a:r>
          </a:p>
        </p:txBody>
      </p:sp>
    </p:spTree>
    <p:extLst>
      <p:ext uri="{BB962C8B-B14F-4D97-AF65-F5344CB8AC3E}">
        <p14:creationId xmlns:p14="http://schemas.microsoft.com/office/powerpoint/2010/main" val="248918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8BE6-F294-402B-9429-E3B9C6539A5C}"/>
              </a:ext>
            </a:extLst>
          </p:cNvPr>
          <p:cNvSpPr>
            <a:spLocks noGrp="1"/>
          </p:cNvSpPr>
          <p:nvPr>
            <p:ph type="title"/>
          </p:nvPr>
        </p:nvSpPr>
        <p:spPr>
          <a:xfrm>
            <a:off x="1141413" y="-308074"/>
            <a:ext cx="9905998" cy="1478570"/>
          </a:xfrm>
        </p:spPr>
        <p:txBody>
          <a:bodyPr/>
          <a:lstStyle/>
          <a:p>
            <a:pPr algn="ctr"/>
            <a:r>
              <a:rPr lang="en-US" dirty="0"/>
              <a:t>Subnetting Cont.</a:t>
            </a:r>
          </a:p>
        </p:txBody>
      </p:sp>
      <p:graphicFrame>
        <p:nvGraphicFramePr>
          <p:cNvPr id="4" name="Table 3">
            <a:extLst>
              <a:ext uri="{FF2B5EF4-FFF2-40B4-BE49-F238E27FC236}">
                <a16:creationId xmlns:a16="http://schemas.microsoft.com/office/drawing/2014/main" id="{1E91A1C5-9731-4C41-93CB-22DB516DE436}"/>
              </a:ext>
            </a:extLst>
          </p:cNvPr>
          <p:cNvGraphicFramePr>
            <a:graphicFrameLocks noGrp="1"/>
          </p:cNvGraphicFramePr>
          <p:nvPr>
            <p:extLst>
              <p:ext uri="{D42A27DB-BD31-4B8C-83A1-F6EECF244321}">
                <p14:modId xmlns:p14="http://schemas.microsoft.com/office/powerpoint/2010/main" val="2189986760"/>
              </p:ext>
            </p:extLst>
          </p:nvPr>
        </p:nvGraphicFramePr>
        <p:xfrm>
          <a:off x="5025970" y="2552700"/>
          <a:ext cx="6135254" cy="1752600"/>
        </p:xfrm>
        <a:graphic>
          <a:graphicData uri="http://schemas.openxmlformats.org/drawingml/2006/table">
            <a:tbl>
              <a:tblPr firstRow="1" firstCol="1" bandRow="1"/>
              <a:tblGrid>
                <a:gridCol w="912984">
                  <a:extLst>
                    <a:ext uri="{9D8B030D-6E8A-4147-A177-3AD203B41FA5}">
                      <a16:colId xmlns:a16="http://schemas.microsoft.com/office/drawing/2014/main" val="1238222939"/>
                    </a:ext>
                  </a:extLst>
                </a:gridCol>
                <a:gridCol w="1203217">
                  <a:extLst>
                    <a:ext uri="{9D8B030D-6E8A-4147-A177-3AD203B41FA5}">
                      <a16:colId xmlns:a16="http://schemas.microsoft.com/office/drawing/2014/main" val="1495649563"/>
                    </a:ext>
                  </a:extLst>
                </a:gridCol>
                <a:gridCol w="1433225">
                  <a:extLst>
                    <a:ext uri="{9D8B030D-6E8A-4147-A177-3AD203B41FA5}">
                      <a16:colId xmlns:a16="http://schemas.microsoft.com/office/drawing/2014/main" val="2275893686"/>
                    </a:ext>
                  </a:extLst>
                </a:gridCol>
                <a:gridCol w="1490247">
                  <a:extLst>
                    <a:ext uri="{9D8B030D-6E8A-4147-A177-3AD203B41FA5}">
                      <a16:colId xmlns:a16="http://schemas.microsoft.com/office/drawing/2014/main" val="4217736623"/>
                    </a:ext>
                  </a:extLst>
                </a:gridCol>
                <a:gridCol w="1095581">
                  <a:extLst>
                    <a:ext uri="{9D8B030D-6E8A-4147-A177-3AD203B41FA5}">
                      <a16:colId xmlns:a16="http://schemas.microsoft.com/office/drawing/2014/main" val="3837357211"/>
                    </a:ext>
                  </a:extLst>
                </a:gridCol>
              </a:tblGrid>
              <a:tr h="7950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a:effectLst/>
                        </a:rPr>
                        <a:t> </a:t>
                      </a:r>
                      <a:endParaRPr lang="en-US" sz="1100">
                        <a:effectLst/>
                      </a:endParaRPr>
                    </a:p>
                    <a:p>
                      <a:pPr marL="0" marR="0" algn="ctr">
                        <a:lnSpc>
                          <a:spcPct val="115000"/>
                        </a:lnSpc>
                        <a:spcBef>
                          <a:spcPts val="0"/>
                        </a:spcBef>
                        <a:spcAft>
                          <a:spcPts val="0"/>
                        </a:spcAft>
                      </a:pPr>
                      <a:r>
                        <a:rPr lang="en-US" sz="1000">
                          <a:effectLst/>
                        </a:rPr>
                        <a:t>Network Address</a:t>
                      </a:r>
                      <a:endParaRPr lang="en-US" sz="1100">
                        <a:effectLst/>
                      </a:endParaRPr>
                    </a:p>
                    <a:p>
                      <a:pPr marL="0" marR="0" algn="ctr">
                        <a:lnSpc>
                          <a:spcPct val="115000"/>
                        </a:lnSpc>
                        <a:spcBef>
                          <a:spcPts val="0"/>
                        </a:spcBef>
                        <a:spcAft>
                          <a:spcPts val="0"/>
                        </a:spcAft>
                      </a:pPr>
                      <a:r>
                        <a:rPr lang="en-US" sz="1000">
                          <a:effectLst/>
                        </a:rPr>
                        <a:t>x.x.x.x/x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dirty="0">
                          <a:effectLst/>
                        </a:rPr>
                        <a:t> </a:t>
                      </a:r>
                      <a:endParaRPr lang="en-US" sz="1100" dirty="0">
                        <a:effectLst/>
                      </a:endParaRPr>
                    </a:p>
                    <a:p>
                      <a:pPr marL="0" marR="0" algn="ctr">
                        <a:lnSpc>
                          <a:spcPct val="115000"/>
                        </a:lnSpc>
                        <a:spcBef>
                          <a:spcPts val="0"/>
                        </a:spcBef>
                        <a:spcAft>
                          <a:spcPts val="0"/>
                        </a:spcAft>
                      </a:pPr>
                      <a:r>
                        <a:rPr lang="en-US" sz="1000" dirty="0">
                          <a:effectLst/>
                        </a:rPr>
                        <a:t>First Usable</a:t>
                      </a:r>
                      <a:endParaRPr lang="en-US" sz="1100" dirty="0">
                        <a:effectLst/>
                      </a:endParaRPr>
                    </a:p>
                    <a:p>
                      <a:pPr marL="0" marR="0" algn="ctr">
                        <a:lnSpc>
                          <a:spcPct val="115000"/>
                        </a:lnSpc>
                        <a:spcBef>
                          <a:spcPts val="0"/>
                        </a:spcBef>
                        <a:spcAft>
                          <a:spcPts val="0"/>
                        </a:spcAft>
                      </a:pPr>
                      <a:r>
                        <a:rPr lang="en-US" sz="1000" dirty="0">
                          <a:effectLst/>
                        </a:rPr>
                        <a:t>Host 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a:effectLst/>
                        </a:rPr>
                        <a:t> </a:t>
                      </a:r>
                      <a:endParaRPr lang="en-US" sz="1100">
                        <a:effectLst/>
                      </a:endParaRPr>
                    </a:p>
                    <a:p>
                      <a:pPr marL="0" marR="0" algn="ctr">
                        <a:lnSpc>
                          <a:spcPct val="115000"/>
                        </a:lnSpc>
                        <a:spcBef>
                          <a:spcPts val="0"/>
                        </a:spcBef>
                        <a:spcAft>
                          <a:spcPts val="0"/>
                        </a:spcAft>
                      </a:pPr>
                      <a:r>
                        <a:rPr lang="en-US" sz="1000">
                          <a:effectLst/>
                        </a:rPr>
                        <a:t>Last Useable</a:t>
                      </a:r>
                      <a:endParaRPr lang="en-US" sz="1100">
                        <a:effectLst/>
                      </a:endParaRPr>
                    </a:p>
                    <a:p>
                      <a:pPr marL="0" marR="0" algn="ctr">
                        <a:lnSpc>
                          <a:spcPct val="115000"/>
                        </a:lnSpc>
                        <a:spcBef>
                          <a:spcPts val="0"/>
                        </a:spcBef>
                        <a:spcAft>
                          <a:spcPts val="0"/>
                        </a:spcAft>
                      </a:pPr>
                      <a:r>
                        <a:rPr lang="en-US" sz="1000">
                          <a:effectLst/>
                        </a:rPr>
                        <a:t>Host Address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a:effectLst/>
                        </a:rPr>
                        <a:t> </a:t>
                      </a:r>
                      <a:endParaRPr lang="en-US" sz="1100">
                        <a:effectLst/>
                      </a:endParaRPr>
                    </a:p>
                    <a:p>
                      <a:pPr marL="0" marR="0" algn="ctr">
                        <a:lnSpc>
                          <a:spcPct val="115000"/>
                        </a:lnSpc>
                        <a:spcBef>
                          <a:spcPts val="0"/>
                        </a:spcBef>
                        <a:spcAft>
                          <a:spcPts val="0"/>
                        </a:spcAft>
                      </a:pPr>
                      <a:r>
                        <a:rPr lang="en-US" sz="1000">
                          <a:effectLst/>
                        </a:rPr>
                        <a:t>Broadcast</a:t>
                      </a:r>
                      <a:endParaRPr lang="en-US" sz="1100">
                        <a:effectLst/>
                      </a:endParaRPr>
                    </a:p>
                    <a:p>
                      <a:pPr marL="0" marR="0" algn="ctr">
                        <a:lnSpc>
                          <a:spcPct val="115000"/>
                        </a:lnSpc>
                        <a:spcBef>
                          <a:spcPts val="0"/>
                        </a:spcBef>
                        <a:spcAft>
                          <a:spcPts val="1000"/>
                        </a:spcAft>
                      </a:pPr>
                      <a:r>
                        <a:rPr lang="en-US" sz="1000">
                          <a:effectLst/>
                        </a:rPr>
                        <a:t>Address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4056023170"/>
                  </a:ext>
                </a:extLst>
              </a:tr>
              <a:tr h="4328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a:effectLst/>
                        </a:rPr>
                        <a:t>First subnet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192.168.2.64/27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1000">
                          <a:effectLst/>
                        </a:rPr>
                        <a:t>192.168.2.95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611468555"/>
                  </a:ext>
                </a:extLst>
              </a:tr>
              <a:tr h="52472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a:effectLst/>
                        </a:rPr>
                        <a:t>Second subnet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192.168.2.96/27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1000" dirty="0">
                          <a:effectLst/>
                        </a:rPr>
                        <a:t>192.168.2.127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627834009"/>
                  </a:ext>
                </a:extLst>
              </a:tr>
            </a:tbl>
          </a:graphicData>
        </a:graphic>
      </p:graphicFrame>
      <p:sp>
        <p:nvSpPr>
          <p:cNvPr id="5" name="Text Placeholder 6">
            <a:extLst>
              <a:ext uri="{FF2B5EF4-FFF2-40B4-BE49-F238E27FC236}">
                <a16:creationId xmlns:a16="http://schemas.microsoft.com/office/drawing/2014/main" id="{C24F7FE3-ECA8-427C-AF0A-0FC6E0C9C8C5}"/>
              </a:ext>
            </a:extLst>
          </p:cNvPr>
          <p:cNvSpPr txBox="1">
            <a:spLocks/>
          </p:cNvSpPr>
          <p:nvPr/>
        </p:nvSpPr>
        <p:spPr>
          <a:xfrm>
            <a:off x="2540877" y="2247900"/>
            <a:ext cx="1752600" cy="2362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List of two /27 networks, including network addresses, first usable addresses, last usable addresses, and broadcast addresses.</a:t>
            </a:r>
          </a:p>
        </p:txBody>
      </p:sp>
    </p:spTree>
    <p:extLst>
      <p:ext uri="{BB962C8B-B14F-4D97-AF65-F5344CB8AC3E}">
        <p14:creationId xmlns:p14="http://schemas.microsoft.com/office/powerpoint/2010/main" val="323989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CBE5-20A9-4DEF-86A9-BAE3E401438F}"/>
              </a:ext>
            </a:extLst>
          </p:cNvPr>
          <p:cNvSpPr>
            <a:spLocks noGrp="1"/>
          </p:cNvSpPr>
          <p:nvPr>
            <p:ph type="title"/>
          </p:nvPr>
        </p:nvSpPr>
        <p:spPr>
          <a:xfrm>
            <a:off x="1141413" y="-320266"/>
            <a:ext cx="9905998" cy="1478570"/>
          </a:xfrm>
        </p:spPr>
        <p:txBody>
          <a:bodyPr/>
          <a:lstStyle/>
          <a:p>
            <a:pPr algn="ctr"/>
            <a:r>
              <a:rPr lang="en-US" dirty="0"/>
              <a:t>Subnetting cont.</a:t>
            </a:r>
          </a:p>
        </p:txBody>
      </p:sp>
      <p:graphicFrame>
        <p:nvGraphicFramePr>
          <p:cNvPr id="4" name="Table 3">
            <a:extLst>
              <a:ext uri="{FF2B5EF4-FFF2-40B4-BE49-F238E27FC236}">
                <a16:creationId xmlns:a16="http://schemas.microsoft.com/office/drawing/2014/main" id="{32C9CAB6-4921-4F09-9BCE-0F070A6BC629}"/>
              </a:ext>
            </a:extLst>
          </p:cNvPr>
          <p:cNvGraphicFramePr>
            <a:graphicFrameLocks noGrp="1"/>
          </p:cNvGraphicFramePr>
          <p:nvPr>
            <p:extLst>
              <p:ext uri="{D42A27DB-BD31-4B8C-83A1-F6EECF244321}">
                <p14:modId xmlns:p14="http://schemas.microsoft.com/office/powerpoint/2010/main" val="1587711153"/>
              </p:ext>
            </p:extLst>
          </p:nvPr>
        </p:nvGraphicFramePr>
        <p:xfrm>
          <a:off x="5335461" y="2343206"/>
          <a:ext cx="6096000" cy="2171583"/>
        </p:xfrm>
        <a:graphic>
          <a:graphicData uri="http://schemas.openxmlformats.org/drawingml/2006/table">
            <a:tbl>
              <a:tblPr firstRow="1" firstCol="1" bandRow="1"/>
              <a:tblGrid>
                <a:gridCol w="906780">
                  <a:extLst>
                    <a:ext uri="{9D8B030D-6E8A-4147-A177-3AD203B41FA5}">
                      <a16:colId xmlns:a16="http://schemas.microsoft.com/office/drawing/2014/main" val="963869715"/>
                    </a:ext>
                  </a:extLst>
                </a:gridCol>
                <a:gridCol w="1195705">
                  <a:extLst>
                    <a:ext uri="{9D8B030D-6E8A-4147-A177-3AD203B41FA5}">
                      <a16:colId xmlns:a16="http://schemas.microsoft.com/office/drawing/2014/main" val="242012016"/>
                    </a:ext>
                  </a:extLst>
                </a:gridCol>
                <a:gridCol w="1423035">
                  <a:extLst>
                    <a:ext uri="{9D8B030D-6E8A-4147-A177-3AD203B41FA5}">
                      <a16:colId xmlns:a16="http://schemas.microsoft.com/office/drawing/2014/main" val="2098221117"/>
                    </a:ext>
                  </a:extLst>
                </a:gridCol>
                <a:gridCol w="1480820">
                  <a:extLst>
                    <a:ext uri="{9D8B030D-6E8A-4147-A177-3AD203B41FA5}">
                      <a16:colId xmlns:a16="http://schemas.microsoft.com/office/drawing/2014/main" val="3321308025"/>
                    </a:ext>
                  </a:extLst>
                </a:gridCol>
                <a:gridCol w="1089660">
                  <a:extLst>
                    <a:ext uri="{9D8B030D-6E8A-4147-A177-3AD203B41FA5}">
                      <a16:colId xmlns:a16="http://schemas.microsoft.com/office/drawing/2014/main" val="1114127829"/>
                    </a:ext>
                  </a:extLst>
                </a:gridCol>
              </a:tblGrid>
              <a:tr h="6709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a:effectLst/>
                        </a:rPr>
                        <a:t> </a:t>
                      </a:r>
                      <a:endParaRPr lang="en-US" sz="1100">
                        <a:effectLst/>
                      </a:endParaRPr>
                    </a:p>
                    <a:p>
                      <a:pPr marL="0" marR="0" algn="ctr">
                        <a:lnSpc>
                          <a:spcPct val="115000"/>
                        </a:lnSpc>
                        <a:spcBef>
                          <a:spcPts val="0"/>
                        </a:spcBef>
                        <a:spcAft>
                          <a:spcPts val="0"/>
                        </a:spcAft>
                      </a:pPr>
                      <a:r>
                        <a:rPr lang="en-US" sz="1000">
                          <a:effectLst/>
                        </a:rPr>
                        <a:t>Network Address</a:t>
                      </a:r>
                      <a:endParaRPr lang="en-US" sz="1100">
                        <a:effectLst/>
                      </a:endParaRPr>
                    </a:p>
                    <a:p>
                      <a:pPr marL="0" marR="0" algn="ctr">
                        <a:lnSpc>
                          <a:spcPct val="115000"/>
                        </a:lnSpc>
                        <a:spcBef>
                          <a:spcPts val="0"/>
                        </a:spcBef>
                        <a:spcAft>
                          <a:spcPts val="0"/>
                        </a:spcAft>
                      </a:pPr>
                      <a:r>
                        <a:rPr lang="en-US" sz="1000">
                          <a:effectLst/>
                        </a:rPr>
                        <a:t>x.x.x.x/x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a:effectLst/>
                        </a:rPr>
                        <a:t> </a:t>
                      </a:r>
                      <a:endParaRPr lang="en-US" sz="1100">
                        <a:effectLst/>
                      </a:endParaRPr>
                    </a:p>
                    <a:p>
                      <a:pPr marL="0" marR="0" algn="ctr">
                        <a:lnSpc>
                          <a:spcPct val="115000"/>
                        </a:lnSpc>
                        <a:spcBef>
                          <a:spcPts val="0"/>
                        </a:spcBef>
                        <a:spcAft>
                          <a:spcPts val="0"/>
                        </a:spcAft>
                      </a:pPr>
                      <a:r>
                        <a:rPr lang="en-US" sz="1000">
                          <a:effectLst/>
                        </a:rPr>
                        <a:t>First Usable</a:t>
                      </a:r>
                      <a:endParaRPr lang="en-US" sz="1100">
                        <a:effectLst/>
                      </a:endParaRPr>
                    </a:p>
                    <a:p>
                      <a:pPr marL="0" marR="0" algn="ctr">
                        <a:lnSpc>
                          <a:spcPct val="115000"/>
                        </a:lnSpc>
                        <a:spcBef>
                          <a:spcPts val="0"/>
                        </a:spcBef>
                        <a:spcAft>
                          <a:spcPts val="0"/>
                        </a:spcAft>
                      </a:pPr>
                      <a:r>
                        <a:rPr lang="en-US" sz="1000">
                          <a:effectLst/>
                        </a:rPr>
                        <a:t>Host Address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a:effectLst/>
                        </a:rPr>
                        <a:t> </a:t>
                      </a:r>
                      <a:endParaRPr lang="en-US" sz="1100">
                        <a:effectLst/>
                      </a:endParaRPr>
                    </a:p>
                    <a:p>
                      <a:pPr marL="0" marR="0" algn="ctr">
                        <a:lnSpc>
                          <a:spcPct val="115000"/>
                        </a:lnSpc>
                        <a:spcBef>
                          <a:spcPts val="0"/>
                        </a:spcBef>
                        <a:spcAft>
                          <a:spcPts val="0"/>
                        </a:spcAft>
                      </a:pPr>
                      <a:r>
                        <a:rPr lang="en-US" sz="1000">
                          <a:effectLst/>
                        </a:rPr>
                        <a:t>Last Useable</a:t>
                      </a:r>
                      <a:endParaRPr lang="en-US" sz="1100">
                        <a:effectLst/>
                      </a:endParaRPr>
                    </a:p>
                    <a:p>
                      <a:pPr marL="0" marR="0" algn="ctr">
                        <a:lnSpc>
                          <a:spcPct val="115000"/>
                        </a:lnSpc>
                        <a:spcBef>
                          <a:spcPts val="0"/>
                        </a:spcBef>
                        <a:spcAft>
                          <a:spcPts val="0"/>
                        </a:spcAft>
                      </a:pPr>
                      <a:r>
                        <a:rPr lang="en-US" sz="1000">
                          <a:effectLst/>
                        </a:rPr>
                        <a:t>Host Address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1000">
                          <a:effectLst/>
                        </a:rPr>
                        <a:t> </a:t>
                      </a:r>
                      <a:endParaRPr lang="en-US" sz="1100">
                        <a:effectLst/>
                      </a:endParaRPr>
                    </a:p>
                    <a:p>
                      <a:pPr marL="0" marR="0" algn="ctr">
                        <a:lnSpc>
                          <a:spcPct val="115000"/>
                        </a:lnSpc>
                        <a:spcBef>
                          <a:spcPts val="0"/>
                        </a:spcBef>
                        <a:spcAft>
                          <a:spcPts val="0"/>
                        </a:spcAft>
                      </a:pPr>
                      <a:r>
                        <a:rPr lang="en-US" sz="1000">
                          <a:effectLst/>
                        </a:rPr>
                        <a:t>Broadcast</a:t>
                      </a:r>
                      <a:endParaRPr lang="en-US" sz="1100">
                        <a:effectLst/>
                      </a:endParaRPr>
                    </a:p>
                    <a:p>
                      <a:pPr marL="0" marR="0" algn="ctr">
                        <a:lnSpc>
                          <a:spcPct val="115000"/>
                        </a:lnSpc>
                        <a:spcBef>
                          <a:spcPts val="0"/>
                        </a:spcBef>
                        <a:spcAft>
                          <a:spcPts val="1000"/>
                        </a:spcAft>
                      </a:pPr>
                      <a:r>
                        <a:rPr lang="en-US" sz="1000">
                          <a:effectLst/>
                        </a:rPr>
                        <a:t>Address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253969648"/>
                  </a:ext>
                </a:extLst>
              </a:tr>
              <a:tr h="3702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a:effectLst/>
                        </a:rPr>
                        <a:t>First subnet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192.168.2.96/29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1000">
                          <a:effectLst/>
                        </a:rPr>
                        <a:t>192.168.2.103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937856239"/>
                  </a:ext>
                </a:extLst>
              </a:tr>
              <a:tr h="4428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a:effectLst/>
                        </a:rPr>
                        <a:t>Second subnet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192.168.2.104/29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1000">
                          <a:effectLst/>
                        </a:rPr>
                        <a:t>192.168.2.111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5513416"/>
                  </a:ext>
                </a:extLst>
              </a:tr>
              <a:tr h="37025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a:effectLst/>
                        </a:rPr>
                        <a:t>Third subnet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192.168.2.112/29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1000">
                          <a:effectLst/>
                        </a:rPr>
                        <a:t>192.168.2.119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14109901"/>
                  </a:ext>
                </a:extLst>
              </a:tr>
              <a:tr h="3173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000">
                          <a:effectLst/>
                        </a:rPr>
                        <a:t>Fourth subnet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192.168.2.120/29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000">
                          <a:effectLst/>
                        </a:rPr>
                        <a:t>192.168.2.126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1000" dirty="0">
                          <a:effectLst/>
                        </a:rPr>
                        <a:t>192.168.2.127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832599156"/>
                  </a:ext>
                </a:extLst>
              </a:tr>
            </a:tbl>
          </a:graphicData>
        </a:graphic>
      </p:graphicFrame>
      <p:sp>
        <p:nvSpPr>
          <p:cNvPr id="5" name="Text Placeholder 6">
            <a:extLst>
              <a:ext uri="{FF2B5EF4-FFF2-40B4-BE49-F238E27FC236}">
                <a16:creationId xmlns:a16="http://schemas.microsoft.com/office/drawing/2014/main" id="{A8ECA165-88E6-4B69-8253-F6EE1EBD8E0B}"/>
              </a:ext>
            </a:extLst>
          </p:cNvPr>
          <p:cNvSpPr txBox="1">
            <a:spLocks/>
          </p:cNvSpPr>
          <p:nvPr/>
        </p:nvSpPr>
        <p:spPr>
          <a:xfrm>
            <a:off x="2845308" y="2260276"/>
            <a:ext cx="1752600" cy="233744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List of four /29 networks, including network addresses, first usable addresses, last usable addresses, and broadcast addresses.</a:t>
            </a:r>
          </a:p>
        </p:txBody>
      </p:sp>
    </p:spTree>
    <p:extLst>
      <p:ext uri="{BB962C8B-B14F-4D97-AF65-F5344CB8AC3E}">
        <p14:creationId xmlns:p14="http://schemas.microsoft.com/office/powerpoint/2010/main" val="377409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A8BA-C3E0-4F0A-B447-6E0432E3CB6E}"/>
              </a:ext>
            </a:extLst>
          </p:cNvPr>
          <p:cNvSpPr>
            <a:spLocks noGrp="1"/>
          </p:cNvSpPr>
          <p:nvPr>
            <p:ph type="title"/>
          </p:nvPr>
        </p:nvSpPr>
        <p:spPr>
          <a:xfrm>
            <a:off x="1299909" y="-295882"/>
            <a:ext cx="9905998" cy="1478570"/>
          </a:xfrm>
        </p:spPr>
        <p:txBody>
          <a:bodyPr/>
          <a:lstStyle/>
          <a:p>
            <a:pPr algn="ctr"/>
            <a:r>
              <a:rPr lang="en-US" dirty="0"/>
              <a:t>Travel router </a:t>
            </a:r>
            <a:r>
              <a:rPr lang="en-US" dirty="0" err="1"/>
              <a:t>vlan</a:t>
            </a:r>
            <a:r>
              <a:rPr lang="en-US" dirty="0"/>
              <a:t> configuration</a:t>
            </a:r>
          </a:p>
        </p:txBody>
      </p:sp>
      <p:pic>
        <p:nvPicPr>
          <p:cNvPr id="4" name="Picture 3">
            <a:extLst>
              <a:ext uri="{FF2B5EF4-FFF2-40B4-BE49-F238E27FC236}">
                <a16:creationId xmlns:a16="http://schemas.microsoft.com/office/drawing/2014/main" id="{66033AB2-04EB-4E8F-B04C-293A004E243A}"/>
              </a:ext>
            </a:extLst>
          </p:cNvPr>
          <p:cNvPicPr>
            <a:picLocks noChangeAspect="1"/>
          </p:cNvPicPr>
          <p:nvPr/>
        </p:nvPicPr>
        <p:blipFill>
          <a:blip r:embed="rId2"/>
          <a:stretch>
            <a:fillRect/>
          </a:stretch>
        </p:blipFill>
        <p:spPr>
          <a:xfrm>
            <a:off x="2510479" y="1182688"/>
            <a:ext cx="7484858" cy="3322437"/>
          </a:xfrm>
          <a:prstGeom prst="rect">
            <a:avLst/>
          </a:prstGeom>
        </p:spPr>
      </p:pic>
      <p:sp>
        <p:nvSpPr>
          <p:cNvPr id="5" name="Text Placeholder 6">
            <a:extLst>
              <a:ext uri="{FF2B5EF4-FFF2-40B4-BE49-F238E27FC236}">
                <a16:creationId xmlns:a16="http://schemas.microsoft.com/office/drawing/2014/main" id="{C854C6BD-D886-450B-A92C-A3EB18DAD6A1}"/>
              </a:ext>
            </a:extLst>
          </p:cNvPr>
          <p:cNvSpPr txBox="1">
            <a:spLocks/>
          </p:cNvSpPr>
          <p:nvPr/>
        </p:nvSpPr>
        <p:spPr>
          <a:xfrm>
            <a:off x="2825400" y="4773024"/>
            <a:ext cx="6855016" cy="15851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A screenshot of currently configured VLANs on the GL-MT300N-V2 Travel Router. VLAN is a virtual LAN, it is any broadcast domain that is partitioned and isolated in a computer network at the data layer. Tagged and untagged are settings that control the ports, tagged is to pass traffic for multiple VLAN’s, and untagged or also know as “access” is for single VLAN. </a:t>
            </a:r>
          </a:p>
        </p:txBody>
      </p:sp>
    </p:spTree>
    <p:extLst>
      <p:ext uri="{BB962C8B-B14F-4D97-AF65-F5344CB8AC3E}">
        <p14:creationId xmlns:p14="http://schemas.microsoft.com/office/powerpoint/2010/main" val="3468751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50A09-0E64-4D30-A07D-774B204926FB}"/>
              </a:ext>
            </a:extLst>
          </p:cNvPr>
          <p:cNvSpPr>
            <a:spLocks noGrp="1"/>
          </p:cNvSpPr>
          <p:nvPr>
            <p:ph type="title"/>
          </p:nvPr>
        </p:nvSpPr>
        <p:spPr>
          <a:xfrm>
            <a:off x="1141413" y="-222730"/>
            <a:ext cx="9905998" cy="1478570"/>
          </a:xfrm>
        </p:spPr>
        <p:txBody>
          <a:bodyPr/>
          <a:lstStyle/>
          <a:p>
            <a:pPr algn="ctr"/>
            <a:r>
              <a:rPr lang="en-US" dirty="0"/>
              <a:t>Vulnerability Assessment</a:t>
            </a:r>
          </a:p>
        </p:txBody>
      </p:sp>
      <p:sp>
        <p:nvSpPr>
          <p:cNvPr id="3" name="Content Placeholder 2">
            <a:extLst>
              <a:ext uri="{FF2B5EF4-FFF2-40B4-BE49-F238E27FC236}">
                <a16:creationId xmlns:a16="http://schemas.microsoft.com/office/drawing/2014/main" id="{7AD79A69-8BFE-479C-BE2B-F198F0F0691B}"/>
              </a:ext>
            </a:extLst>
          </p:cNvPr>
          <p:cNvSpPr>
            <a:spLocks noGrp="1"/>
          </p:cNvSpPr>
          <p:nvPr>
            <p:ph idx="1"/>
          </p:nvPr>
        </p:nvSpPr>
        <p:spPr/>
        <p:txBody>
          <a:bodyPr/>
          <a:lstStyle/>
          <a:p>
            <a:r>
              <a:rPr lang="en-US" dirty="0"/>
              <a:t>When it comes to setting up a network it can be easy, but there is more work to do. After the network has been setup a vulnerability test needs to be done so you can find the weak points to be able to strengthen them. To find these I used programs within Kali like </a:t>
            </a:r>
            <a:r>
              <a:rPr lang="en-US" dirty="0" err="1"/>
              <a:t>JohnRipper</a:t>
            </a:r>
            <a:r>
              <a:rPr lang="en-US" dirty="0"/>
              <a:t>, Nmap, and </a:t>
            </a:r>
            <a:r>
              <a:rPr lang="en-US" dirty="0" err="1"/>
              <a:t>Greenbone</a:t>
            </a:r>
            <a:r>
              <a:rPr lang="en-US" dirty="0"/>
              <a:t> Security Assistant to name a few.   </a:t>
            </a:r>
          </a:p>
        </p:txBody>
      </p:sp>
    </p:spTree>
    <p:extLst>
      <p:ext uri="{BB962C8B-B14F-4D97-AF65-F5344CB8AC3E}">
        <p14:creationId xmlns:p14="http://schemas.microsoft.com/office/powerpoint/2010/main" val="392214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2033-A711-427F-A47D-D036EFDE0DCE}"/>
              </a:ext>
            </a:extLst>
          </p:cNvPr>
          <p:cNvSpPr>
            <a:spLocks noGrp="1"/>
          </p:cNvSpPr>
          <p:nvPr>
            <p:ph type="title"/>
          </p:nvPr>
        </p:nvSpPr>
        <p:spPr>
          <a:xfrm>
            <a:off x="1141413" y="-411771"/>
            <a:ext cx="9905998" cy="1478570"/>
          </a:xfrm>
        </p:spPr>
        <p:txBody>
          <a:bodyPr/>
          <a:lstStyle/>
          <a:p>
            <a:pPr algn="ctr"/>
            <a:r>
              <a:rPr lang="en-US" dirty="0"/>
              <a:t>Vulnerability rating</a:t>
            </a:r>
          </a:p>
        </p:txBody>
      </p:sp>
      <p:sp>
        <p:nvSpPr>
          <p:cNvPr id="3" name="Content Placeholder 2">
            <a:extLst>
              <a:ext uri="{FF2B5EF4-FFF2-40B4-BE49-F238E27FC236}">
                <a16:creationId xmlns:a16="http://schemas.microsoft.com/office/drawing/2014/main" id="{90C66BDB-3A66-4398-B6AD-841F27BEDB90}"/>
              </a:ext>
            </a:extLst>
          </p:cNvPr>
          <p:cNvSpPr>
            <a:spLocks noGrp="1"/>
          </p:cNvSpPr>
          <p:nvPr>
            <p:ph idx="1"/>
          </p:nvPr>
        </p:nvSpPr>
        <p:spPr>
          <a:xfrm>
            <a:off x="327222" y="1746344"/>
            <a:ext cx="4169622" cy="4115837"/>
          </a:xfrm>
        </p:spPr>
        <p:txBody>
          <a:bodyPr/>
          <a:lstStyle/>
          <a:p>
            <a:r>
              <a:rPr lang="en-US" dirty="0"/>
              <a:t>With the </a:t>
            </a:r>
            <a:r>
              <a:rPr lang="en-US" dirty="0" err="1"/>
              <a:t>Greenbone</a:t>
            </a:r>
            <a:r>
              <a:rPr lang="en-US" dirty="0"/>
              <a:t> Security Assistant, the program will run a vulnerability test. It will give severity results and ways to fix them. </a:t>
            </a:r>
          </a:p>
          <a:p>
            <a:r>
              <a:rPr lang="en-US" dirty="0"/>
              <a:t>This is a screenshot of a high severity rating. </a:t>
            </a:r>
          </a:p>
        </p:txBody>
      </p:sp>
      <p:pic>
        <p:nvPicPr>
          <p:cNvPr id="4" name="Picture 3">
            <a:extLst>
              <a:ext uri="{FF2B5EF4-FFF2-40B4-BE49-F238E27FC236}">
                <a16:creationId xmlns:a16="http://schemas.microsoft.com/office/drawing/2014/main" id="{48084AEB-4702-423F-95E2-9069D9504FAA}"/>
              </a:ext>
            </a:extLst>
          </p:cNvPr>
          <p:cNvPicPr>
            <a:picLocks noChangeAspect="1"/>
          </p:cNvPicPr>
          <p:nvPr/>
        </p:nvPicPr>
        <p:blipFill>
          <a:blip r:embed="rId2"/>
          <a:stretch>
            <a:fillRect/>
          </a:stretch>
        </p:blipFill>
        <p:spPr>
          <a:xfrm>
            <a:off x="5205542" y="1441857"/>
            <a:ext cx="6340390" cy="4724809"/>
          </a:xfrm>
          <a:prstGeom prst="rect">
            <a:avLst/>
          </a:prstGeom>
        </p:spPr>
      </p:pic>
    </p:spTree>
    <p:extLst>
      <p:ext uri="{BB962C8B-B14F-4D97-AF65-F5344CB8AC3E}">
        <p14:creationId xmlns:p14="http://schemas.microsoft.com/office/powerpoint/2010/main" val="373847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9CF6-8C8C-404A-8A15-61E70B4D92BE}"/>
              </a:ext>
            </a:extLst>
          </p:cNvPr>
          <p:cNvSpPr>
            <a:spLocks noGrp="1"/>
          </p:cNvSpPr>
          <p:nvPr>
            <p:ph type="title"/>
          </p:nvPr>
        </p:nvSpPr>
        <p:spPr>
          <a:xfrm>
            <a:off x="1141413" y="-411771"/>
            <a:ext cx="9905998" cy="1478570"/>
          </a:xfrm>
        </p:spPr>
        <p:txBody>
          <a:bodyPr/>
          <a:lstStyle/>
          <a:p>
            <a:pPr algn="ctr"/>
            <a:r>
              <a:rPr lang="en-US" dirty="0"/>
              <a:t>Vulnerability Rating </a:t>
            </a:r>
          </a:p>
        </p:txBody>
      </p:sp>
      <p:sp>
        <p:nvSpPr>
          <p:cNvPr id="3" name="Content Placeholder 2">
            <a:extLst>
              <a:ext uri="{FF2B5EF4-FFF2-40B4-BE49-F238E27FC236}">
                <a16:creationId xmlns:a16="http://schemas.microsoft.com/office/drawing/2014/main" id="{9677B0C9-9DCB-45D9-886D-AC491C870D01}"/>
              </a:ext>
            </a:extLst>
          </p:cNvPr>
          <p:cNvSpPr>
            <a:spLocks noGrp="1"/>
          </p:cNvSpPr>
          <p:nvPr>
            <p:ph idx="1"/>
          </p:nvPr>
        </p:nvSpPr>
        <p:spPr>
          <a:xfrm>
            <a:off x="7327725" y="1886211"/>
            <a:ext cx="4496845" cy="2898732"/>
          </a:xfrm>
        </p:spPr>
        <p:txBody>
          <a:bodyPr/>
          <a:lstStyle/>
          <a:p>
            <a:r>
              <a:rPr lang="en-US" dirty="0"/>
              <a:t>This is a medium rating and the results to fix the issues. </a:t>
            </a:r>
          </a:p>
        </p:txBody>
      </p:sp>
      <p:pic>
        <p:nvPicPr>
          <p:cNvPr id="4" name="Picture 3">
            <a:extLst>
              <a:ext uri="{FF2B5EF4-FFF2-40B4-BE49-F238E27FC236}">
                <a16:creationId xmlns:a16="http://schemas.microsoft.com/office/drawing/2014/main" id="{A233F48A-8D77-467A-9D87-40C20D045DA7}"/>
              </a:ext>
            </a:extLst>
          </p:cNvPr>
          <p:cNvPicPr>
            <a:picLocks noChangeAspect="1"/>
          </p:cNvPicPr>
          <p:nvPr/>
        </p:nvPicPr>
        <p:blipFill>
          <a:blip r:embed="rId2"/>
          <a:stretch>
            <a:fillRect/>
          </a:stretch>
        </p:blipFill>
        <p:spPr>
          <a:xfrm>
            <a:off x="806192" y="1164139"/>
            <a:ext cx="6370872" cy="4529721"/>
          </a:xfrm>
          <a:prstGeom prst="rect">
            <a:avLst/>
          </a:prstGeom>
        </p:spPr>
      </p:pic>
    </p:spTree>
    <p:extLst>
      <p:ext uri="{BB962C8B-B14F-4D97-AF65-F5344CB8AC3E}">
        <p14:creationId xmlns:p14="http://schemas.microsoft.com/office/powerpoint/2010/main" val="214738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0547-1ED5-4FC0-8961-9B30244D119B}"/>
              </a:ext>
            </a:extLst>
          </p:cNvPr>
          <p:cNvSpPr>
            <a:spLocks noGrp="1"/>
          </p:cNvSpPr>
          <p:nvPr>
            <p:ph type="title"/>
          </p:nvPr>
        </p:nvSpPr>
        <p:spPr/>
        <p:txBody>
          <a:bodyPr/>
          <a:lstStyle/>
          <a:p>
            <a:r>
              <a:rPr lang="en-US" dirty="0"/>
              <a:t>Project Topics</a:t>
            </a:r>
          </a:p>
        </p:txBody>
      </p:sp>
      <p:sp>
        <p:nvSpPr>
          <p:cNvPr id="3" name="Content Placeholder 2">
            <a:extLst>
              <a:ext uri="{FF2B5EF4-FFF2-40B4-BE49-F238E27FC236}">
                <a16:creationId xmlns:a16="http://schemas.microsoft.com/office/drawing/2014/main" id="{B6883FF1-C67E-48F6-9807-E72EBEAAA2AA}"/>
              </a:ext>
            </a:extLst>
          </p:cNvPr>
          <p:cNvSpPr>
            <a:spLocks noGrp="1"/>
          </p:cNvSpPr>
          <p:nvPr>
            <p:ph idx="1"/>
          </p:nvPr>
        </p:nvSpPr>
        <p:spPr/>
        <p:txBody>
          <a:bodyPr/>
          <a:lstStyle/>
          <a:p>
            <a:r>
              <a:rPr lang="en-US" dirty="0"/>
              <a:t>Importing Virtualized Appliances into VMware</a:t>
            </a:r>
          </a:p>
          <a:p>
            <a:r>
              <a:rPr lang="en-US" dirty="0"/>
              <a:t>Subnetting and Virtual Local Area Networks (VLAN)</a:t>
            </a:r>
          </a:p>
          <a:p>
            <a:r>
              <a:rPr lang="en-US" dirty="0"/>
              <a:t>Vulnerability Assessment</a:t>
            </a:r>
          </a:p>
          <a:p>
            <a:r>
              <a:rPr lang="en-US" dirty="0"/>
              <a:t>Password Assessment </a:t>
            </a:r>
          </a:p>
          <a:p>
            <a:r>
              <a:rPr lang="en-US" dirty="0"/>
              <a:t>Network Performance Monitoring</a:t>
            </a:r>
          </a:p>
          <a:p>
            <a:r>
              <a:rPr lang="en-US" dirty="0"/>
              <a:t>IP Routing</a:t>
            </a:r>
          </a:p>
        </p:txBody>
      </p:sp>
    </p:spTree>
    <p:extLst>
      <p:ext uri="{BB962C8B-B14F-4D97-AF65-F5344CB8AC3E}">
        <p14:creationId xmlns:p14="http://schemas.microsoft.com/office/powerpoint/2010/main" val="4113680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A4BB-BB67-48A9-A4ED-672A52E177E9}"/>
              </a:ext>
            </a:extLst>
          </p:cNvPr>
          <p:cNvSpPr>
            <a:spLocks noGrp="1"/>
          </p:cNvSpPr>
          <p:nvPr>
            <p:ph type="title"/>
          </p:nvPr>
        </p:nvSpPr>
        <p:spPr>
          <a:xfrm>
            <a:off x="1141413" y="-411771"/>
            <a:ext cx="9905998" cy="1478570"/>
          </a:xfrm>
        </p:spPr>
        <p:txBody>
          <a:bodyPr/>
          <a:lstStyle/>
          <a:p>
            <a:pPr algn="ctr"/>
            <a:r>
              <a:rPr lang="en-US" dirty="0"/>
              <a:t>Vulnerability rating</a:t>
            </a:r>
          </a:p>
        </p:txBody>
      </p:sp>
      <p:sp>
        <p:nvSpPr>
          <p:cNvPr id="3" name="Content Placeholder 2">
            <a:extLst>
              <a:ext uri="{FF2B5EF4-FFF2-40B4-BE49-F238E27FC236}">
                <a16:creationId xmlns:a16="http://schemas.microsoft.com/office/drawing/2014/main" id="{1230ECDD-F3A1-46F8-8671-A75CB62970EC}"/>
              </a:ext>
            </a:extLst>
          </p:cNvPr>
          <p:cNvSpPr>
            <a:spLocks noGrp="1"/>
          </p:cNvSpPr>
          <p:nvPr>
            <p:ph idx="1"/>
          </p:nvPr>
        </p:nvSpPr>
        <p:spPr>
          <a:xfrm>
            <a:off x="1141413" y="739036"/>
            <a:ext cx="3180067" cy="2821487"/>
          </a:xfrm>
        </p:spPr>
        <p:txBody>
          <a:bodyPr/>
          <a:lstStyle/>
          <a:p>
            <a:r>
              <a:rPr lang="en-US" dirty="0"/>
              <a:t>This is a screenshot of the low severity rating showing the results and a way to fix the issue.</a:t>
            </a:r>
          </a:p>
        </p:txBody>
      </p:sp>
      <p:pic>
        <p:nvPicPr>
          <p:cNvPr id="4" name="Picture 3">
            <a:extLst>
              <a:ext uri="{FF2B5EF4-FFF2-40B4-BE49-F238E27FC236}">
                <a16:creationId xmlns:a16="http://schemas.microsoft.com/office/drawing/2014/main" id="{289F1255-D559-4929-9769-BBF8BE65C366}"/>
              </a:ext>
            </a:extLst>
          </p:cNvPr>
          <p:cNvPicPr>
            <a:picLocks noChangeAspect="1"/>
          </p:cNvPicPr>
          <p:nvPr/>
        </p:nvPicPr>
        <p:blipFill>
          <a:blip r:embed="rId2"/>
          <a:stretch>
            <a:fillRect/>
          </a:stretch>
        </p:blipFill>
        <p:spPr>
          <a:xfrm>
            <a:off x="2460615" y="2999221"/>
            <a:ext cx="4793905" cy="3424218"/>
          </a:xfrm>
          <a:prstGeom prst="rect">
            <a:avLst/>
          </a:prstGeom>
        </p:spPr>
      </p:pic>
      <p:sp>
        <p:nvSpPr>
          <p:cNvPr id="5" name="TextBox 4">
            <a:extLst>
              <a:ext uri="{FF2B5EF4-FFF2-40B4-BE49-F238E27FC236}">
                <a16:creationId xmlns:a16="http://schemas.microsoft.com/office/drawing/2014/main" id="{3F36D9E7-262A-4251-A33D-53D46B473F78}"/>
              </a:ext>
            </a:extLst>
          </p:cNvPr>
          <p:cNvSpPr txBox="1"/>
          <p:nvPr/>
        </p:nvSpPr>
        <p:spPr>
          <a:xfrm>
            <a:off x="8024811" y="2690336"/>
            <a:ext cx="3022600" cy="2677656"/>
          </a:xfrm>
          <a:prstGeom prst="rect">
            <a:avLst/>
          </a:prstGeom>
          <a:noFill/>
        </p:spPr>
        <p:txBody>
          <a:bodyPr wrap="square" rtlCol="0">
            <a:spAutoFit/>
          </a:bodyPr>
          <a:lstStyle/>
          <a:p>
            <a:r>
              <a:rPr lang="en-US" sz="2400" dirty="0"/>
              <a:t>When it comes to ranking the vulnerabilities by severity level it puts the issues in a priority list to what needs to be done first.</a:t>
            </a:r>
          </a:p>
        </p:txBody>
      </p:sp>
    </p:spTree>
    <p:extLst>
      <p:ext uri="{BB962C8B-B14F-4D97-AF65-F5344CB8AC3E}">
        <p14:creationId xmlns:p14="http://schemas.microsoft.com/office/powerpoint/2010/main" val="4145827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A4149-3D69-4A98-BC11-FF00C9E79CEE}"/>
              </a:ext>
            </a:extLst>
          </p:cNvPr>
          <p:cNvSpPr>
            <a:spLocks noGrp="1"/>
          </p:cNvSpPr>
          <p:nvPr>
            <p:ph type="title"/>
          </p:nvPr>
        </p:nvSpPr>
        <p:spPr>
          <a:xfrm>
            <a:off x="1141413" y="-411771"/>
            <a:ext cx="9905998" cy="1478570"/>
          </a:xfrm>
        </p:spPr>
        <p:txBody>
          <a:bodyPr/>
          <a:lstStyle/>
          <a:p>
            <a:pPr algn="ctr"/>
            <a:r>
              <a:rPr lang="en-US" dirty="0"/>
              <a:t>Password Management</a:t>
            </a:r>
          </a:p>
        </p:txBody>
      </p:sp>
      <p:sp>
        <p:nvSpPr>
          <p:cNvPr id="3" name="Content Placeholder 2">
            <a:extLst>
              <a:ext uri="{FF2B5EF4-FFF2-40B4-BE49-F238E27FC236}">
                <a16:creationId xmlns:a16="http://schemas.microsoft.com/office/drawing/2014/main" id="{82F5922B-A5CF-48BA-BF28-5791B158C1FB}"/>
              </a:ext>
            </a:extLst>
          </p:cNvPr>
          <p:cNvSpPr>
            <a:spLocks noGrp="1"/>
          </p:cNvSpPr>
          <p:nvPr>
            <p:ph idx="1"/>
          </p:nvPr>
        </p:nvSpPr>
        <p:spPr/>
        <p:txBody>
          <a:bodyPr/>
          <a:lstStyle/>
          <a:p>
            <a:pPr marL="0" indent="0">
              <a:buNone/>
            </a:pPr>
            <a:r>
              <a:rPr lang="en-US" dirty="0"/>
              <a:t>With vulnerability test password management is another thing that needs to be taken care of. With password management a program known as </a:t>
            </a:r>
            <a:r>
              <a:rPr lang="en-US" dirty="0" err="1"/>
              <a:t>Johnripper</a:t>
            </a:r>
            <a:r>
              <a:rPr lang="en-US" dirty="0"/>
              <a:t> is used to crack user passwords.  </a:t>
            </a:r>
          </a:p>
        </p:txBody>
      </p:sp>
    </p:spTree>
    <p:extLst>
      <p:ext uri="{BB962C8B-B14F-4D97-AF65-F5344CB8AC3E}">
        <p14:creationId xmlns:p14="http://schemas.microsoft.com/office/powerpoint/2010/main" val="1244028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090E-F72B-47C7-A82C-CCF13691D67B}"/>
              </a:ext>
            </a:extLst>
          </p:cNvPr>
          <p:cNvSpPr>
            <a:spLocks noGrp="1"/>
          </p:cNvSpPr>
          <p:nvPr>
            <p:ph type="title"/>
          </p:nvPr>
        </p:nvSpPr>
        <p:spPr>
          <a:xfrm>
            <a:off x="1141412" y="-411771"/>
            <a:ext cx="9905998" cy="1478570"/>
          </a:xfrm>
        </p:spPr>
        <p:txBody>
          <a:bodyPr/>
          <a:lstStyle/>
          <a:p>
            <a:pPr algn="ctr"/>
            <a:r>
              <a:rPr lang="en-US" dirty="0"/>
              <a:t>Password Management </a:t>
            </a:r>
          </a:p>
        </p:txBody>
      </p:sp>
      <p:sp>
        <p:nvSpPr>
          <p:cNvPr id="3" name="Content Placeholder 2">
            <a:extLst>
              <a:ext uri="{FF2B5EF4-FFF2-40B4-BE49-F238E27FC236}">
                <a16:creationId xmlns:a16="http://schemas.microsoft.com/office/drawing/2014/main" id="{B3676095-5F59-42D9-9A5F-F65769F052F9}"/>
              </a:ext>
            </a:extLst>
          </p:cNvPr>
          <p:cNvSpPr>
            <a:spLocks noGrp="1"/>
          </p:cNvSpPr>
          <p:nvPr>
            <p:ph idx="1"/>
          </p:nvPr>
        </p:nvSpPr>
        <p:spPr>
          <a:xfrm>
            <a:off x="658812" y="1935537"/>
            <a:ext cx="2643187" cy="2678113"/>
          </a:xfrm>
        </p:spPr>
        <p:txBody>
          <a:bodyPr>
            <a:normAutofit lnSpcReduction="10000"/>
          </a:bodyPr>
          <a:lstStyle/>
          <a:p>
            <a:pPr marL="0" indent="0">
              <a:buNone/>
            </a:pPr>
            <a:r>
              <a:rPr lang="en-US" dirty="0"/>
              <a:t>This is a screenshot of the command /</a:t>
            </a:r>
            <a:r>
              <a:rPr lang="en-US" dirty="0" err="1"/>
              <a:t>etc</a:t>
            </a:r>
            <a:r>
              <a:rPr lang="en-US" dirty="0"/>
              <a:t>/shadow file, including password hashes of the last five user accounts. </a:t>
            </a:r>
          </a:p>
        </p:txBody>
      </p:sp>
      <p:pic>
        <p:nvPicPr>
          <p:cNvPr id="4" name="Picture 3">
            <a:extLst>
              <a:ext uri="{FF2B5EF4-FFF2-40B4-BE49-F238E27FC236}">
                <a16:creationId xmlns:a16="http://schemas.microsoft.com/office/drawing/2014/main" id="{12287FB6-766A-4BB3-AC0C-084F2788E5A6}"/>
              </a:ext>
            </a:extLst>
          </p:cNvPr>
          <p:cNvPicPr>
            <a:picLocks noChangeAspect="1"/>
          </p:cNvPicPr>
          <p:nvPr/>
        </p:nvPicPr>
        <p:blipFill>
          <a:blip r:embed="rId2"/>
          <a:stretch>
            <a:fillRect/>
          </a:stretch>
        </p:blipFill>
        <p:spPr>
          <a:xfrm>
            <a:off x="3577843" y="2109973"/>
            <a:ext cx="8107745" cy="2329242"/>
          </a:xfrm>
          <a:prstGeom prst="rect">
            <a:avLst/>
          </a:prstGeom>
        </p:spPr>
      </p:pic>
      <p:sp>
        <p:nvSpPr>
          <p:cNvPr id="5" name="TextBox 4">
            <a:extLst>
              <a:ext uri="{FF2B5EF4-FFF2-40B4-BE49-F238E27FC236}">
                <a16:creationId xmlns:a16="http://schemas.microsoft.com/office/drawing/2014/main" id="{062DE0B8-4004-4F83-950A-16E570C47B5A}"/>
              </a:ext>
            </a:extLst>
          </p:cNvPr>
          <p:cNvSpPr txBox="1"/>
          <p:nvPr/>
        </p:nvSpPr>
        <p:spPr>
          <a:xfrm>
            <a:off x="2087561" y="4882223"/>
            <a:ext cx="8013700" cy="1200329"/>
          </a:xfrm>
          <a:prstGeom prst="rect">
            <a:avLst/>
          </a:prstGeom>
          <a:noFill/>
        </p:spPr>
        <p:txBody>
          <a:bodyPr wrap="square" rtlCol="0">
            <a:spAutoFit/>
          </a:bodyPr>
          <a:lstStyle/>
          <a:p>
            <a:r>
              <a:rPr lang="en-US" sz="2400" dirty="0"/>
              <a:t>When it comes to the two users </a:t>
            </a:r>
            <a:r>
              <a:rPr lang="en-US" sz="2400" dirty="0" err="1"/>
              <a:t>jdoe</a:t>
            </a:r>
            <a:r>
              <a:rPr lang="en-US" sz="2400" dirty="0"/>
              <a:t> and </a:t>
            </a:r>
            <a:r>
              <a:rPr lang="en-US" sz="2400" dirty="0" err="1"/>
              <a:t>jrock</a:t>
            </a:r>
            <a:r>
              <a:rPr lang="en-US" sz="2400" dirty="0"/>
              <a:t> having the same passwords but different hashes in /</a:t>
            </a:r>
            <a:r>
              <a:rPr lang="en-US" sz="2400" dirty="0" err="1"/>
              <a:t>etc</a:t>
            </a:r>
            <a:r>
              <a:rPr lang="en-US" sz="2400" dirty="0"/>
              <a:t>/shadow file is because they were salted different so the hash will be different. </a:t>
            </a:r>
          </a:p>
        </p:txBody>
      </p:sp>
    </p:spTree>
    <p:extLst>
      <p:ext uri="{BB962C8B-B14F-4D97-AF65-F5344CB8AC3E}">
        <p14:creationId xmlns:p14="http://schemas.microsoft.com/office/powerpoint/2010/main" val="3645272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48E0-1227-45C1-A66D-C5CC6176D37D}"/>
              </a:ext>
            </a:extLst>
          </p:cNvPr>
          <p:cNvSpPr>
            <a:spLocks noGrp="1"/>
          </p:cNvSpPr>
          <p:nvPr>
            <p:ph type="title"/>
          </p:nvPr>
        </p:nvSpPr>
        <p:spPr>
          <a:xfrm>
            <a:off x="1143001" y="0"/>
            <a:ext cx="9905998" cy="1478570"/>
          </a:xfrm>
        </p:spPr>
        <p:txBody>
          <a:bodyPr/>
          <a:lstStyle/>
          <a:p>
            <a:pPr algn="ctr"/>
            <a:r>
              <a:rPr lang="en-US" dirty="0"/>
              <a:t>Password management</a:t>
            </a:r>
          </a:p>
        </p:txBody>
      </p:sp>
      <p:sp>
        <p:nvSpPr>
          <p:cNvPr id="3" name="Content Placeholder 2">
            <a:extLst>
              <a:ext uri="{FF2B5EF4-FFF2-40B4-BE49-F238E27FC236}">
                <a16:creationId xmlns:a16="http://schemas.microsoft.com/office/drawing/2014/main" id="{3B549A3C-862E-4621-8C6B-2430EC917419}"/>
              </a:ext>
            </a:extLst>
          </p:cNvPr>
          <p:cNvSpPr>
            <a:spLocks noGrp="1"/>
          </p:cNvSpPr>
          <p:nvPr>
            <p:ph idx="1"/>
          </p:nvPr>
        </p:nvSpPr>
        <p:spPr>
          <a:xfrm>
            <a:off x="8697913" y="3429000"/>
            <a:ext cx="2617788" cy="3122613"/>
          </a:xfrm>
        </p:spPr>
        <p:txBody>
          <a:bodyPr>
            <a:normAutofit lnSpcReduction="10000"/>
          </a:bodyPr>
          <a:lstStyle/>
          <a:p>
            <a:r>
              <a:rPr lang="en-US" dirty="0"/>
              <a:t>This is a screenshot of the cracked user passwords by using John the Ripper security tool.</a:t>
            </a:r>
          </a:p>
        </p:txBody>
      </p:sp>
      <p:pic>
        <p:nvPicPr>
          <p:cNvPr id="4" name="Picture 3">
            <a:extLst>
              <a:ext uri="{FF2B5EF4-FFF2-40B4-BE49-F238E27FC236}">
                <a16:creationId xmlns:a16="http://schemas.microsoft.com/office/drawing/2014/main" id="{E8FB3A1F-65A5-4FFC-928C-C287538A38FE}"/>
              </a:ext>
            </a:extLst>
          </p:cNvPr>
          <p:cNvPicPr>
            <a:picLocks noChangeAspect="1"/>
          </p:cNvPicPr>
          <p:nvPr/>
        </p:nvPicPr>
        <p:blipFill>
          <a:blip r:embed="rId2"/>
          <a:stretch>
            <a:fillRect/>
          </a:stretch>
        </p:blipFill>
        <p:spPr>
          <a:xfrm>
            <a:off x="1141413" y="2028792"/>
            <a:ext cx="7305432" cy="2800415"/>
          </a:xfrm>
          <a:prstGeom prst="rect">
            <a:avLst/>
          </a:prstGeom>
        </p:spPr>
      </p:pic>
    </p:spTree>
    <p:extLst>
      <p:ext uri="{BB962C8B-B14F-4D97-AF65-F5344CB8AC3E}">
        <p14:creationId xmlns:p14="http://schemas.microsoft.com/office/powerpoint/2010/main" val="1574568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3B47-DAD3-474A-9A2F-C17041741126}"/>
              </a:ext>
            </a:extLst>
          </p:cNvPr>
          <p:cNvSpPr>
            <a:spLocks noGrp="1"/>
          </p:cNvSpPr>
          <p:nvPr>
            <p:ph type="title"/>
          </p:nvPr>
        </p:nvSpPr>
        <p:spPr>
          <a:xfrm>
            <a:off x="1143001" y="0"/>
            <a:ext cx="9905998" cy="1478570"/>
          </a:xfrm>
        </p:spPr>
        <p:txBody>
          <a:bodyPr/>
          <a:lstStyle/>
          <a:p>
            <a:pPr algn="ctr"/>
            <a:r>
              <a:rPr lang="en-US" dirty="0"/>
              <a:t>Password management</a:t>
            </a:r>
          </a:p>
        </p:txBody>
      </p:sp>
      <p:sp>
        <p:nvSpPr>
          <p:cNvPr id="3" name="Content Placeholder 2">
            <a:extLst>
              <a:ext uri="{FF2B5EF4-FFF2-40B4-BE49-F238E27FC236}">
                <a16:creationId xmlns:a16="http://schemas.microsoft.com/office/drawing/2014/main" id="{190D2573-765C-4778-A7ED-D91D54EA4FC3}"/>
              </a:ext>
            </a:extLst>
          </p:cNvPr>
          <p:cNvSpPr>
            <a:spLocks noGrp="1"/>
          </p:cNvSpPr>
          <p:nvPr>
            <p:ph idx="1"/>
          </p:nvPr>
        </p:nvSpPr>
        <p:spPr>
          <a:xfrm>
            <a:off x="417513" y="2216943"/>
            <a:ext cx="2884488" cy="2424113"/>
          </a:xfrm>
        </p:spPr>
        <p:txBody>
          <a:bodyPr/>
          <a:lstStyle/>
          <a:p>
            <a:r>
              <a:rPr lang="en-US" dirty="0"/>
              <a:t>This screenshot is of /var/log/auth.log file with information on account modification. </a:t>
            </a:r>
          </a:p>
        </p:txBody>
      </p:sp>
      <p:pic>
        <p:nvPicPr>
          <p:cNvPr id="4" name="Picture 3">
            <a:extLst>
              <a:ext uri="{FF2B5EF4-FFF2-40B4-BE49-F238E27FC236}">
                <a16:creationId xmlns:a16="http://schemas.microsoft.com/office/drawing/2014/main" id="{2827BB8C-D829-4C43-9676-01B269A0A4FB}"/>
              </a:ext>
            </a:extLst>
          </p:cNvPr>
          <p:cNvPicPr>
            <a:picLocks noChangeAspect="1"/>
          </p:cNvPicPr>
          <p:nvPr/>
        </p:nvPicPr>
        <p:blipFill>
          <a:blip r:embed="rId2"/>
          <a:stretch>
            <a:fillRect/>
          </a:stretch>
        </p:blipFill>
        <p:spPr>
          <a:xfrm>
            <a:off x="3637604" y="2021887"/>
            <a:ext cx="8136883" cy="2619169"/>
          </a:xfrm>
          <a:prstGeom prst="rect">
            <a:avLst/>
          </a:prstGeom>
        </p:spPr>
      </p:pic>
    </p:spTree>
    <p:extLst>
      <p:ext uri="{BB962C8B-B14F-4D97-AF65-F5344CB8AC3E}">
        <p14:creationId xmlns:p14="http://schemas.microsoft.com/office/powerpoint/2010/main" val="333545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5072A-6546-4EC1-AF22-9C6ED17DBF81}"/>
              </a:ext>
            </a:extLst>
          </p:cNvPr>
          <p:cNvSpPr>
            <a:spLocks noGrp="1"/>
          </p:cNvSpPr>
          <p:nvPr>
            <p:ph type="title"/>
          </p:nvPr>
        </p:nvSpPr>
        <p:spPr>
          <a:xfrm>
            <a:off x="1141413" y="-232382"/>
            <a:ext cx="9905998" cy="1478570"/>
          </a:xfrm>
        </p:spPr>
        <p:txBody>
          <a:bodyPr/>
          <a:lstStyle/>
          <a:p>
            <a:pPr algn="ctr"/>
            <a:r>
              <a:rPr lang="en-US" dirty="0"/>
              <a:t>Network performance monitoring</a:t>
            </a:r>
          </a:p>
        </p:txBody>
      </p:sp>
      <p:sp>
        <p:nvSpPr>
          <p:cNvPr id="3" name="Content Placeholder 2">
            <a:extLst>
              <a:ext uri="{FF2B5EF4-FFF2-40B4-BE49-F238E27FC236}">
                <a16:creationId xmlns:a16="http://schemas.microsoft.com/office/drawing/2014/main" id="{B24D2AB7-4C27-409E-B80F-7A1061A9609F}"/>
              </a:ext>
            </a:extLst>
          </p:cNvPr>
          <p:cNvSpPr>
            <a:spLocks noGrp="1"/>
          </p:cNvSpPr>
          <p:nvPr>
            <p:ph idx="1"/>
          </p:nvPr>
        </p:nvSpPr>
        <p:spPr/>
        <p:txBody>
          <a:bodyPr/>
          <a:lstStyle/>
          <a:p>
            <a:r>
              <a:rPr lang="en-US" dirty="0"/>
              <a:t>Once the network is up and running, it is best to monitor the performance to make sure it is keeping up with the demand that is needed of it. The application that is used for this is </a:t>
            </a:r>
            <a:r>
              <a:rPr lang="en-US" dirty="0" err="1"/>
              <a:t>EtherApe</a:t>
            </a:r>
            <a:r>
              <a:rPr lang="en-US" dirty="0"/>
              <a:t> which will show the performance of the network along with the traffic flow in a graphical display. Another application that is used is </a:t>
            </a:r>
            <a:r>
              <a:rPr lang="en-US" dirty="0" err="1"/>
              <a:t>Monitorix</a:t>
            </a:r>
            <a:r>
              <a:rPr lang="en-US" dirty="0"/>
              <a:t> that graphical load and usage on the server. The last application Wireshark to track the timing of the network.  </a:t>
            </a:r>
          </a:p>
        </p:txBody>
      </p:sp>
    </p:spTree>
    <p:extLst>
      <p:ext uri="{BB962C8B-B14F-4D97-AF65-F5344CB8AC3E}">
        <p14:creationId xmlns:p14="http://schemas.microsoft.com/office/powerpoint/2010/main" val="1265483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E9A80-CE8C-4EDE-9056-88A02E05BFCA}"/>
              </a:ext>
            </a:extLst>
          </p:cNvPr>
          <p:cNvSpPr>
            <a:spLocks noGrp="1"/>
          </p:cNvSpPr>
          <p:nvPr>
            <p:ph type="title"/>
          </p:nvPr>
        </p:nvSpPr>
        <p:spPr>
          <a:xfrm>
            <a:off x="1141413" y="-245082"/>
            <a:ext cx="9905998" cy="1478570"/>
          </a:xfrm>
        </p:spPr>
        <p:txBody>
          <a:bodyPr/>
          <a:lstStyle/>
          <a:p>
            <a:pPr algn="ctr"/>
            <a:r>
              <a:rPr lang="en-US" dirty="0"/>
              <a:t>Network performance monitoring</a:t>
            </a:r>
          </a:p>
        </p:txBody>
      </p:sp>
      <p:sp>
        <p:nvSpPr>
          <p:cNvPr id="3" name="Content Placeholder 2">
            <a:extLst>
              <a:ext uri="{FF2B5EF4-FFF2-40B4-BE49-F238E27FC236}">
                <a16:creationId xmlns:a16="http://schemas.microsoft.com/office/drawing/2014/main" id="{A07D6F7C-2420-421A-B911-B49BBF7A223E}"/>
              </a:ext>
            </a:extLst>
          </p:cNvPr>
          <p:cNvSpPr>
            <a:spLocks noGrp="1"/>
          </p:cNvSpPr>
          <p:nvPr>
            <p:ph idx="1"/>
          </p:nvPr>
        </p:nvSpPr>
        <p:spPr>
          <a:xfrm>
            <a:off x="1319213" y="1273176"/>
            <a:ext cx="2744788" cy="1478570"/>
          </a:xfrm>
        </p:spPr>
        <p:txBody>
          <a:bodyPr/>
          <a:lstStyle/>
          <a:p>
            <a:r>
              <a:rPr lang="en-US" dirty="0"/>
              <a:t>This is a screenshot of the </a:t>
            </a:r>
            <a:r>
              <a:rPr lang="en-US" dirty="0" err="1"/>
              <a:t>EtherApe</a:t>
            </a:r>
            <a:r>
              <a:rPr lang="en-US" dirty="0"/>
              <a:t> graphical screen.</a:t>
            </a:r>
          </a:p>
        </p:txBody>
      </p:sp>
      <p:pic>
        <p:nvPicPr>
          <p:cNvPr id="4" name="Picture 3">
            <a:extLst>
              <a:ext uri="{FF2B5EF4-FFF2-40B4-BE49-F238E27FC236}">
                <a16:creationId xmlns:a16="http://schemas.microsoft.com/office/drawing/2014/main" id="{1B51DF90-D3E2-4A60-A00F-F424C0CF1D3C}"/>
              </a:ext>
            </a:extLst>
          </p:cNvPr>
          <p:cNvPicPr>
            <a:picLocks noChangeAspect="1"/>
          </p:cNvPicPr>
          <p:nvPr/>
        </p:nvPicPr>
        <p:blipFill>
          <a:blip r:embed="rId2"/>
          <a:stretch>
            <a:fillRect/>
          </a:stretch>
        </p:blipFill>
        <p:spPr>
          <a:xfrm>
            <a:off x="4585428" y="1494366"/>
            <a:ext cx="6461983" cy="4917226"/>
          </a:xfrm>
          <a:prstGeom prst="rect">
            <a:avLst/>
          </a:prstGeom>
        </p:spPr>
      </p:pic>
    </p:spTree>
    <p:extLst>
      <p:ext uri="{BB962C8B-B14F-4D97-AF65-F5344CB8AC3E}">
        <p14:creationId xmlns:p14="http://schemas.microsoft.com/office/powerpoint/2010/main" val="3692621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5A23-0C32-4996-8B20-EA7DF3DC31DE}"/>
              </a:ext>
            </a:extLst>
          </p:cNvPr>
          <p:cNvSpPr>
            <a:spLocks noGrp="1"/>
          </p:cNvSpPr>
          <p:nvPr>
            <p:ph type="title"/>
          </p:nvPr>
        </p:nvSpPr>
        <p:spPr>
          <a:xfrm>
            <a:off x="1141412" y="-295882"/>
            <a:ext cx="9905998" cy="1478570"/>
          </a:xfrm>
        </p:spPr>
        <p:txBody>
          <a:bodyPr/>
          <a:lstStyle/>
          <a:p>
            <a:pPr algn="ctr"/>
            <a:r>
              <a:rPr lang="en-US" dirty="0"/>
              <a:t>Network performance monitoring</a:t>
            </a:r>
          </a:p>
        </p:txBody>
      </p:sp>
      <p:sp>
        <p:nvSpPr>
          <p:cNvPr id="3" name="Content Placeholder 2">
            <a:extLst>
              <a:ext uri="{FF2B5EF4-FFF2-40B4-BE49-F238E27FC236}">
                <a16:creationId xmlns:a16="http://schemas.microsoft.com/office/drawing/2014/main" id="{A1345219-191C-4858-8017-4E59A4BC0D98}"/>
              </a:ext>
            </a:extLst>
          </p:cNvPr>
          <p:cNvSpPr>
            <a:spLocks noGrp="1"/>
          </p:cNvSpPr>
          <p:nvPr>
            <p:ph idx="1"/>
          </p:nvPr>
        </p:nvSpPr>
        <p:spPr>
          <a:xfrm>
            <a:off x="7275513" y="2351106"/>
            <a:ext cx="3316287" cy="2155788"/>
          </a:xfrm>
        </p:spPr>
        <p:txBody>
          <a:bodyPr/>
          <a:lstStyle/>
          <a:p>
            <a:r>
              <a:rPr lang="en-US" dirty="0"/>
              <a:t>This is a screenshot of </a:t>
            </a:r>
            <a:r>
              <a:rPr lang="en-US" dirty="0" err="1"/>
              <a:t>Monitorix</a:t>
            </a:r>
            <a:r>
              <a:rPr lang="en-US" dirty="0"/>
              <a:t> System Load Average and Usage screen.</a:t>
            </a:r>
          </a:p>
        </p:txBody>
      </p:sp>
      <p:pic>
        <p:nvPicPr>
          <p:cNvPr id="4" name="Picture 3">
            <a:extLst>
              <a:ext uri="{FF2B5EF4-FFF2-40B4-BE49-F238E27FC236}">
                <a16:creationId xmlns:a16="http://schemas.microsoft.com/office/drawing/2014/main" id="{F4E2A243-DD5C-4B07-BE3E-9795AE15B5D4}"/>
              </a:ext>
            </a:extLst>
          </p:cNvPr>
          <p:cNvPicPr>
            <a:picLocks noChangeAspect="1"/>
          </p:cNvPicPr>
          <p:nvPr/>
        </p:nvPicPr>
        <p:blipFill>
          <a:blip r:embed="rId2"/>
          <a:stretch>
            <a:fillRect/>
          </a:stretch>
        </p:blipFill>
        <p:spPr>
          <a:xfrm>
            <a:off x="845092" y="1412912"/>
            <a:ext cx="5356880" cy="4035388"/>
          </a:xfrm>
          <a:prstGeom prst="rect">
            <a:avLst/>
          </a:prstGeom>
        </p:spPr>
      </p:pic>
    </p:spTree>
    <p:extLst>
      <p:ext uri="{BB962C8B-B14F-4D97-AF65-F5344CB8AC3E}">
        <p14:creationId xmlns:p14="http://schemas.microsoft.com/office/powerpoint/2010/main" val="2388800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1A29-89C1-4103-8473-F9F61CBE7E3A}"/>
              </a:ext>
            </a:extLst>
          </p:cNvPr>
          <p:cNvSpPr>
            <a:spLocks noGrp="1"/>
          </p:cNvSpPr>
          <p:nvPr>
            <p:ph type="title"/>
          </p:nvPr>
        </p:nvSpPr>
        <p:spPr>
          <a:xfrm>
            <a:off x="1143001" y="0"/>
            <a:ext cx="9905998" cy="1478570"/>
          </a:xfrm>
        </p:spPr>
        <p:txBody>
          <a:bodyPr/>
          <a:lstStyle/>
          <a:p>
            <a:pPr algn="ctr"/>
            <a:r>
              <a:rPr lang="en-US" dirty="0"/>
              <a:t>Network performance monitoring</a:t>
            </a:r>
          </a:p>
        </p:txBody>
      </p:sp>
      <p:sp>
        <p:nvSpPr>
          <p:cNvPr id="3" name="Content Placeholder 2">
            <a:extLst>
              <a:ext uri="{FF2B5EF4-FFF2-40B4-BE49-F238E27FC236}">
                <a16:creationId xmlns:a16="http://schemas.microsoft.com/office/drawing/2014/main" id="{8D953400-7285-428D-AB4A-699C399D3097}"/>
              </a:ext>
            </a:extLst>
          </p:cNvPr>
          <p:cNvSpPr>
            <a:spLocks noGrp="1"/>
          </p:cNvSpPr>
          <p:nvPr>
            <p:ph idx="1"/>
          </p:nvPr>
        </p:nvSpPr>
        <p:spPr>
          <a:xfrm>
            <a:off x="7124700" y="2249487"/>
            <a:ext cx="3922711" cy="3490913"/>
          </a:xfrm>
        </p:spPr>
        <p:txBody>
          <a:bodyPr/>
          <a:lstStyle/>
          <a:p>
            <a:r>
              <a:rPr lang="en-US" dirty="0"/>
              <a:t>This is a screenshot of the Round Trip Time of the HTTP traffic between the Kali VM and the Linux-Server VM.</a:t>
            </a:r>
          </a:p>
        </p:txBody>
      </p:sp>
      <p:pic>
        <p:nvPicPr>
          <p:cNvPr id="4" name="Picture 3">
            <a:extLst>
              <a:ext uri="{FF2B5EF4-FFF2-40B4-BE49-F238E27FC236}">
                <a16:creationId xmlns:a16="http://schemas.microsoft.com/office/drawing/2014/main" id="{81758E5D-5695-41DD-A2D7-18A4C5311ECC}"/>
              </a:ext>
            </a:extLst>
          </p:cNvPr>
          <p:cNvPicPr>
            <a:picLocks noChangeAspect="1"/>
          </p:cNvPicPr>
          <p:nvPr/>
        </p:nvPicPr>
        <p:blipFill>
          <a:blip r:embed="rId2"/>
          <a:stretch>
            <a:fillRect/>
          </a:stretch>
        </p:blipFill>
        <p:spPr>
          <a:xfrm>
            <a:off x="604813" y="1917911"/>
            <a:ext cx="5491187" cy="3022177"/>
          </a:xfrm>
          <a:prstGeom prst="rect">
            <a:avLst/>
          </a:prstGeom>
        </p:spPr>
      </p:pic>
    </p:spTree>
    <p:extLst>
      <p:ext uri="{BB962C8B-B14F-4D97-AF65-F5344CB8AC3E}">
        <p14:creationId xmlns:p14="http://schemas.microsoft.com/office/powerpoint/2010/main" val="3509599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DA8B-079B-410B-AAA9-B611313CCDF7}"/>
              </a:ext>
            </a:extLst>
          </p:cNvPr>
          <p:cNvSpPr>
            <a:spLocks noGrp="1"/>
          </p:cNvSpPr>
          <p:nvPr>
            <p:ph type="title"/>
          </p:nvPr>
        </p:nvSpPr>
        <p:spPr>
          <a:xfrm>
            <a:off x="1141413" y="0"/>
            <a:ext cx="9905998" cy="1478570"/>
          </a:xfrm>
        </p:spPr>
        <p:txBody>
          <a:bodyPr/>
          <a:lstStyle/>
          <a:p>
            <a:pPr algn="ctr"/>
            <a:r>
              <a:rPr lang="en-US" dirty="0"/>
              <a:t>Network performance monitoring</a:t>
            </a:r>
          </a:p>
        </p:txBody>
      </p:sp>
      <p:sp>
        <p:nvSpPr>
          <p:cNvPr id="3" name="Content Placeholder 2">
            <a:extLst>
              <a:ext uri="{FF2B5EF4-FFF2-40B4-BE49-F238E27FC236}">
                <a16:creationId xmlns:a16="http://schemas.microsoft.com/office/drawing/2014/main" id="{0E506D98-8516-4ACB-86B0-64D5C236A449}"/>
              </a:ext>
            </a:extLst>
          </p:cNvPr>
          <p:cNvSpPr>
            <a:spLocks noGrp="1"/>
          </p:cNvSpPr>
          <p:nvPr>
            <p:ph idx="1"/>
          </p:nvPr>
        </p:nvSpPr>
        <p:spPr/>
        <p:txBody>
          <a:bodyPr/>
          <a:lstStyle/>
          <a:p>
            <a:r>
              <a:rPr lang="en-US" dirty="0"/>
              <a:t>The connections shown are all with in one computer and running off one CPU and set of ram. All the VM’s are using virtual ethernets from the host computer. The data that is shown, shows mild usage but once applications and the VM’s are connected to the internet you can find that it will slow down and have some bottle neck in the network. In a short answer the data that is shown is the VM’s and host computer talking to each other (checking connection i.e.).</a:t>
            </a:r>
          </a:p>
        </p:txBody>
      </p:sp>
    </p:spTree>
    <p:extLst>
      <p:ext uri="{BB962C8B-B14F-4D97-AF65-F5344CB8AC3E}">
        <p14:creationId xmlns:p14="http://schemas.microsoft.com/office/powerpoint/2010/main" val="322542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B838-0FDC-4D0D-9E86-4BA0C3436E96}"/>
              </a:ext>
            </a:extLst>
          </p:cNvPr>
          <p:cNvSpPr>
            <a:spLocks noGrp="1"/>
          </p:cNvSpPr>
          <p:nvPr>
            <p:ph type="title"/>
          </p:nvPr>
        </p:nvSpPr>
        <p:spPr>
          <a:xfrm>
            <a:off x="1141412" y="-411771"/>
            <a:ext cx="9905998" cy="1478570"/>
          </a:xfrm>
        </p:spPr>
        <p:txBody>
          <a:bodyPr/>
          <a:lstStyle/>
          <a:p>
            <a:pPr algn="ctr"/>
            <a:r>
              <a:rPr lang="en-US" dirty="0"/>
              <a:t>Introduction </a:t>
            </a:r>
          </a:p>
        </p:txBody>
      </p:sp>
      <p:sp>
        <p:nvSpPr>
          <p:cNvPr id="3" name="Content Placeholder 2">
            <a:extLst>
              <a:ext uri="{FF2B5EF4-FFF2-40B4-BE49-F238E27FC236}">
                <a16:creationId xmlns:a16="http://schemas.microsoft.com/office/drawing/2014/main" id="{2310781E-FE9A-4FF7-B4D0-C9AA8082AE3F}"/>
              </a:ext>
            </a:extLst>
          </p:cNvPr>
          <p:cNvSpPr>
            <a:spLocks noGrp="1"/>
          </p:cNvSpPr>
          <p:nvPr>
            <p:ph idx="1"/>
          </p:nvPr>
        </p:nvSpPr>
        <p:spPr>
          <a:xfrm>
            <a:off x="1141412" y="1379621"/>
            <a:ext cx="9905999" cy="4411580"/>
          </a:xfrm>
        </p:spPr>
        <p:txBody>
          <a:bodyPr/>
          <a:lstStyle/>
          <a:p>
            <a:pPr marL="0" indent="0">
              <a:buNone/>
            </a:pPr>
            <a:r>
              <a:rPr lang="en-US" dirty="0"/>
              <a:t>The purpose of this project is to demonstrate the understanding and use of routing, switching, virtual LANS, access control list security, a long with setting up a local network with a virtual server. Understand the use of Kali Linux and the tools that are available. </a:t>
            </a:r>
          </a:p>
        </p:txBody>
      </p:sp>
    </p:spTree>
    <p:extLst>
      <p:ext uri="{BB962C8B-B14F-4D97-AF65-F5344CB8AC3E}">
        <p14:creationId xmlns:p14="http://schemas.microsoft.com/office/powerpoint/2010/main" val="22015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7D5B-6254-489B-A653-B20C12CE2361}"/>
              </a:ext>
            </a:extLst>
          </p:cNvPr>
          <p:cNvSpPr>
            <a:spLocks noGrp="1"/>
          </p:cNvSpPr>
          <p:nvPr>
            <p:ph type="title"/>
          </p:nvPr>
        </p:nvSpPr>
        <p:spPr>
          <a:xfrm>
            <a:off x="1141412" y="0"/>
            <a:ext cx="9905998" cy="1478570"/>
          </a:xfrm>
        </p:spPr>
        <p:txBody>
          <a:bodyPr/>
          <a:lstStyle/>
          <a:p>
            <a:pPr algn="ctr"/>
            <a:r>
              <a:rPr lang="en-US" dirty="0"/>
              <a:t>IP Routing</a:t>
            </a:r>
          </a:p>
        </p:txBody>
      </p:sp>
      <p:sp>
        <p:nvSpPr>
          <p:cNvPr id="3" name="Content Placeholder 2">
            <a:extLst>
              <a:ext uri="{FF2B5EF4-FFF2-40B4-BE49-F238E27FC236}">
                <a16:creationId xmlns:a16="http://schemas.microsoft.com/office/drawing/2014/main" id="{D3462B2C-0B01-4206-92B5-CFCEE33DBB6F}"/>
              </a:ext>
            </a:extLst>
          </p:cNvPr>
          <p:cNvSpPr>
            <a:spLocks noGrp="1"/>
          </p:cNvSpPr>
          <p:nvPr>
            <p:ph idx="1"/>
          </p:nvPr>
        </p:nvSpPr>
        <p:spPr>
          <a:xfrm>
            <a:off x="1141412" y="2249487"/>
            <a:ext cx="10014268" cy="1478570"/>
          </a:xfrm>
        </p:spPr>
        <p:txBody>
          <a:bodyPr/>
          <a:lstStyle/>
          <a:p>
            <a:r>
              <a:rPr lang="en-US" dirty="0"/>
              <a:t>IP routing is being able to send packets from a host on one network to another host on a different remote network. </a:t>
            </a:r>
          </a:p>
        </p:txBody>
      </p:sp>
    </p:spTree>
    <p:extLst>
      <p:ext uri="{BB962C8B-B14F-4D97-AF65-F5344CB8AC3E}">
        <p14:creationId xmlns:p14="http://schemas.microsoft.com/office/powerpoint/2010/main" val="42074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0873-A9F3-4691-8F35-434E2BFE077E}"/>
              </a:ext>
            </a:extLst>
          </p:cNvPr>
          <p:cNvSpPr>
            <a:spLocks noGrp="1"/>
          </p:cNvSpPr>
          <p:nvPr>
            <p:ph type="title"/>
          </p:nvPr>
        </p:nvSpPr>
        <p:spPr>
          <a:xfrm>
            <a:off x="1143001" y="-198346"/>
            <a:ext cx="9905998" cy="1478570"/>
          </a:xfrm>
        </p:spPr>
        <p:txBody>
          <a:bodyPr/>
          <a:lstStyle/>
          <a:p>
            <a:pPr algn="ctr"/>
            <a:r>
              <a:rPr lang="en-US" dirty="0"/>
              <a:t>IP routing</a:t>
            </a:r>
          </a:p>
        </p:txBody>
      </p:sp>
      <p:sp>
        <p:nvSpPr>
          <p:cNvPr id="3" name="Content Placeholder 2">
            <a:extLst>
              <a:ext uri="{FF2B5EF4-FFF2-40B4-BE49-F238E27FC236}">
                <a16:creationId xmlns:a16="http://schemas.microsoft.com/office/drawing/2014/main" id="{59312BB8-457A-41ED-91C7-5B86F0EA1D6F}"/>
              </a:ext>
            </a:extLst>
          </p:cNvPr>
          <p:cNvSpPr>
            <a:spLocks noGrp="1"/>
          </p:cNvSpPr>
          <p:nvPr>
            <p:ph idx="1"/>
          </p:nvPr>
        </p:nvSpPr>
        <p:spPr>
          <a:xfrm>
            <a:off x="1141413" y="2249487"/>
            <a:ext cx="3223324" cy="2407857"/>
          </a:xfrm>
        </p:spPr>
        <p:txBody>
          <a:bodyPr/>
          <a:lstStyle/>
          <a:p>
            <a:r>
              <a:rPr lang="en-US"/>
              <a:t>This is a screenshot of Loopback 5 and Loopback 6 interfaces on the GL-MT300N-V2 Router.</a:t>
            </a:r>
            <a:endParaRPr lang="en-US" dirty="0"/>
          </a:p>
        </p:txBody>
      </p:sp>
      <p:pic>
        <p:nvPicPr>
          <p:cNvPr id="4" name="Picture 3">
            <a:extLst>
              <a:ext uri="{FF2B5EF4-FFF2-40B4-BE49-F238E27FC236}">
                <a16:creationId xmlns:a16="http://schemas.microsoft.com/office/drawing/2014/main" id="{2B07E835-D874-418A-887C-9A7FB9A03F9A}"/>
              </a:ext>
            </a:extLst>
          </p:cNvPr>
          <p:cNvPicPr>
            <a:picLocks noChangeAspect="1"/>
          </p:cNvPicPr>
          <p:nvPr/>
        </p:nvPicPr>
        <p:blipFill>
          <a:blip r:embed="rId2"/>
          <a:stretch>
            <a:fillRect/>
          </a:stretch>
        </p:blipFill>
        <p:spPr>
          <a:xfrm>
            <a:off x="5004547" y="1941432"/>
            <a:ext cx="6206266" cy="3316511"/>
          </a:xfrm>
          <a:prstGeom prst="rect">
            <a:avLst/>
          </a:prstGeom>
        </p:spPr>
      </p:pic>
    </p:spTree>
    <p:extLst>
      <p:ext uri="{BB962C8B-B14F-4D97-AF65-F5344CB8AC3E}">
        <p14:creationId xmlns:p14="http://schemas.microsoft.com/office/powerpoint/2010/main" val="3084590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02A9-6867-4767-9E30-623F587683A0}"/>
              </a:ext>
            </a:extLst>
          </p:cNvPr>
          <p:cNvSpPr>
            <a:spLocks noGrp="1"/>
          </p:cNvSpPr>
          <p:nvPr>
            <p:ph type="title"/>
          </p:nvPr>
        </p:nvSpPr>
        <p:spPr>
          <a:xfrm>
            <a:off x="1141413" y="-161770"/>
            <a:ext cx="9905998" cy="1478570"/>
          </a:xfrm>
        </p:spPr>
        <p:txBody>
          <a:bodyPr/>
          <a:lstStyle/>
          <a:p>
            <a:pPr algn="ctr"/>
            <a:r>
              <a:rPr lang="en-US" dirty="0"/>
              <a:t>IP routing</a:t>
            </a:r>
          </a:p>
        </p:txBody>
      </p:sp>
      <p:sp>
        <p:nvSpPr>
          <p:cNvPr id="3" name="Content Placeholder 2">
            <a:extLst>
              <a:ext uri="{FF2B5EF4-FFF2-40B4-BE49-F238E27FC236}">
                <a16:creationId xmlns:a16="http://schemas.microsoft.com/office/drawing/2014/main" id="{A9E435B2-91F2-472D-8102-A15515349027}"/>
              </a:ext>
            </a:extLst>
          </p:cNvPr>
          <p:cNvSpPr>
            <a:spLocks noGrp="1"/>
          </p:cNvSpPr>
          <p:nvPr>
            <p:ph idx="1"/>
          </p:nvPr>
        </p:nvSpPr>
        <p:spPr>
          <a:xfrm>
            <a:off x="1143000" y="5449823"/>
            <a:ext cx="9905999" cy="1036321"/>
          </a:xfrm>
        </p:spPr>
        <p:txBody>
          <a:bodyPr/>
          <a:lstStyle/>
          <a:p>
            <a:r>
              <a:rPr lang="en-US" dirty="0"/>
              <a:t>This is a screenshot of a ping result from the host to the two Loopback interfaces that were made.</a:t>
            </a:r>
          </a:p>
        </p:txBody>
      </p:sp>
      <p:pic>
        <p:nvPicPr>
          <p:cNvPr id="4" name="Picture 3">
            <a:extLst>
              <a:ext uri="{FF2B5EF4-FFF2-40B4-BE49-F238E27FC236}">
                <a16:creationId xmlns:a16="http://schemas.microsoft.com/office/drawing/2014/main" id="{715B3380-D3F2-4715-A3C3-9EDEFD045D5B}"/>
              </a:ext>
            </a:extLst>
          </p:cNvPr>
          <p:cNvPicPr>
            <a:picLocks noChangeAspect="1"/>
          </p:cNvPicPr>
          <p:nvPr/>
        </p:nvPicPr>
        <p:blipFill>
          <a:blip r:embed="rId2"/>
          <a:stretch>
            <a:fillRect/>
          </a:stretch>
        </p:blipFill>
        <p:spPr>
          <a:xfrm>
            <a:off x="2545251" y="1198179"/>
            <a:ext cx="7101497" cy="4089407"/>
          </a:xfrm>
          <a:prstGeom prst="rect">
            <a:avLst/>
          </a:prstGeom>
        </p:spPr>
      </p:pic>
    </p:spTree>
    <p:extLst>
      <p:ext uri="{BB962C8B-B14F-4D97-AF65-F5344CB8AC3E}">
        <p14:creationId xmlns:p14="http://schemas.microsoft.com/office/powerpoint/2010/main" val="2963989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A5A3-B720-4009-8EF5-5755F3B76CE3}"/>
              </a:ext>
            </a:extLst>
          </p:cNvPr>
          <p:cNvSpPr>
            <a:spLocks noGrp="1"/>
          </p:cNvSpPr>
          <p:nvPr>
            <p:ph type="title"/>
          </p:nvPr>
        </p:nvSpPr>
        <p:spPr>
          <a:xfrm>
            <a:off x="1141412" y="179606"/>
            <a:ext cx="9905998" cy="1478570"/>
          </a:xfrm>
        </p:spPr>
        <p:txBody>
          <a:bodyPr/>
          <a:lstStyle/>
          <a:p>
            <a:pPr algn="ctr"/>
            <a:r>
              <a:rPr lang="en-US" dirty="0"/>
              <a:t>IP routing</a:t>
            </a:r>
          </a:p>
        </p:txBody>
      </p:sp>
      <p:sp>
        <p:nvSpPr>
          <p:cNvPr id="3" name="Content Placeholder 2">
            <a:extLst>
              <a:ext uri="{FF2B5EF4-FFF2-40B4-BE49-F238E27FC236}">
                <a16:creationId xmlns:a16="http://schemas.microsoft.com/office/drawing/2014/main" id="{71C1B7B6-4961-4597-B78E-BBF5BB4E534B}"/>
              </a:ext>
            </a:extLst>
          </p:cNvPr>
          <p:cNvSpPr>
            <a:spLocks noGrp="1"/>
          </p:cNvSpPr>
          <p:nvPr>
            <p:ph idx="1"/>
          </p:nvPr>
        </p:nvSpPr>
        <p:spPr>
          <a:xfrm>
            <a:off x="8997696" y="2194625"/>
            <a:ext cx="3194304" cy="2218880"/>
          </a:xfrm>
        </p:spPr>
        <p:txBody>
          <a:bodyPr/>
          <a:lstStyle/>
          <a:p>
            <a:r>
              <a:rPr lang="en-US" dirty="0"/>
              <a:t>Screenshot of the ping results from the Kali VM to two of the Loopback interfaces.</a:t>
            </a:r>
          </a:p>
        </p:txBody>
      </p:sp>
      <p:pic>
        <p:nvPicPr>
          <p:cNvPr id="4" name="Picture 3">
            <a:extLst>
              <a:ext uri="{FF2B5EF4-FFF2-40B4-BE49-F238E27FC236}">
                <a16:creationId xmlns:a16="http://schemas.microsoft.com/office/drawing/2014/main" id="{471191EA-5391-4186-8454-24AC5BA4203F}"/>
              </a:ext>
            </a:extLst>
          </p:cNvPr>
          <p:cNvPicPr>
            <a:picLocks noChangeAspect="1"/>
          </p:cNvPicPr>
          <p:nvPr/>
        </p:nvPicPr>
        <p:blipFill>
          <a:blip r:embed="rId2"/>
          <a:stretch>
            <a:fillRect/>
          </a:stretch>
        </p:blipFill>
        <p:spPr>
          <a:xfrm>
            <a:off x="979424" y="1658175"/>
            <a:ext cx="7313238" cy="4262423"/>
          </a:xfrm>
          <a:prstGeom prst="rect">
            <a:avLst/>
          </a:prstGeom>
        </p:spPr>
      </p:pic>
    </p:spTree>
    <p:extLst>
      <p:ext uri="{BB962C8B-B14F-4D97-AF65-F5344CB8AC3E}">
        <p14:creationId xmlns:p14="http://schemas.microsoft.com/office/powerpoint/2010/main" val="4004489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BEA6-7B2A-49BF-9194-C530F2ECD327}"/>
              </a:ext>
            </a:extLst>
          </p:cNvPr>
          <p:cNvSpPr>
            <a:spLocks noGrp="1"/>
          </p:cNvSpPr>
          <p:nvPr>
            <p:ph type="title"/>
          </p:nvPr>
        </p:nvSpPr>
        <p:spPr>
          <a:xfrm>
            <a:off x="1141413" y="-277817"/>
            <a:ext cx="9905998" cy="1478570"/>
          </a:xfrm>
        </p:spPr>
        <p:txBody>
          <a:bodyPr/>
          <a:lstStyle/>
          <a:p>
            <a:pPr algn="ctr"/>
            <a:r>
              <a:rPr lang="en-US" dirty="0"/>
              <a:t>IP routing</a:t>
            </a:r>
          </a:p>
        </p:txBody>
      </p:sp>
      <p:sp>
        <p:nvSpPr>
          <p:cNvPr id="3" name="Content Placeholder 2">
            <a:extLst>
              <a:ext uri="{FF2B5EF4-FFF2-40B4-BE49-F238E27FC236}">
                <a16:creationId xmlns:a16="http://schemas.microsoft.com/office/drawing/2014/main" id="{C823C07F-E16D-4AAD-8F2D-ACDFC63CF3A4}"/>
              </a:ext>
            </a:extLst>
          </p:cNvPr>
          <p:cNvSpPr>
            <a:spLocks noGrp="1"/>
          </p:cNvSpPr>
          <p:nvPr>
            <p:ph idx="1"/>
          </p:nvPr>
        </p:nvSpPr>
        <p:spPr>
          <a:xfrm>
            <a:off x="1694689" y="1793748"/>
            <a:ext cx="3474720" cy="3270504"/>
          </a:xfrm>
        </p:spPr>
        <p:txBody>
          <a:bodyPr/>
          <a:lstStyle/>
          <a:p>
            <a:r>
              <a:rPr lang="en-US" dirty="0"/>
              <a:t>This screenshot is of WLAN SSID of the GL-MT300N-V2 router shown in the extender configuration window of the GL AR-750 router</a:t>
            </a:r>
          </a:p>
        </p:txBody>
      </p:sp>
      <p:pic>
        <p:nvPicPr>
          <p:cNvPr id="4" name="Picture 3">
            <a:extLst>
              <a:ext uri="{FF2B5EF4-FFF2-40B4-BE49-F238E27FC236}">
                <a16:creationId xmlns:a16="http://schemas.microsoft.com/office/drawing/2014/main" id="{D5C7306D-B988-427E-AF3F-414865D45E78}"/>
              </a:ext>
            </a:extLst>
          </p:cNvPr>
          <p:cNvPicPr>
            <a:picLocks noChangeAspect="1"/>
          </p:cNvPicPr>
          <p:nvPr/>
        </p:nvPicPr>
        <p:blipFill>
          <a:blip r:embed="rId2"/>
          <a:stretch>
            <a:fillRect/>
          </a:stretch>
        </p:blipFill>
        <p:spPr>
          <a:xfrm>
            <a:off x="6510527" y="1903098"/>
            <a:ext cx="4813043" cy="3051804"/>
          </a:xfrm>
          <a:prstGeom prst="rect">
            <a:avLst/>
          </a:prstGeom>
        </p:spPr>
      </p:pic>
    </p:spTree>
    <p:extLst>
      <p:ext uri="{BB962C8B-B14F-4D97-AF65-F5344CB8AC3E}">
        <p14:creationId xmlns:p14="http://schemas.microsoft.com/office/powerpoint/2010/main" val="1999452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A563-3BE1-49E0-90D7-0A6D96DC0989}"/>
              </a:ext>
            </a:extLst>
          </p:cNvPr>
          <p:cNvSpPr>
            <a:spLocks noGrp="1"/>
          </p:cNvSpPr>
          <p:nvPr>
            <p:ph type="title"/>
          </p:nvPr>
        </p:nvSpPr>
        <p:spPr>
          <a:xfrm>
            <a:off x="1141413" y="-283690"/>
            <a:ext cx="9905998" cy="1478570"/>
          </a:xfrm>
        </p:spPr>
        <p:txBody>
          <a:bodyPr/>
          <a:lstStyle/>
          <a:p>
            <a:pPr algn="ctr"/>
            <a:r>
              <a:rPr lang="en-US" dirty="0"/>
              <a:t>Diagram </a:t>
            </a:r>
          </a:p>
        </p:txBody>
      </p:sp>
      <p:sp>
        <p:nvSpPr>
          <p:cNvPr id="3" name="Content Placeholder 2">
            <a:extLst>
              <a:ext uri="{FF2B5EF4-FFF2-40B4-BE49-F238E27FC236}">
                <a16:creationId xmlns:a16="http://schemas.microsoft.com/office/drawing/2014/main" id="{F428FA01-FB5D-4992-A419-804853C922C6}"/>
              </a:ext>
            </a:extLst>
          </p:cNvPr>
          <p:cNvSpPr>
            <a:spLocks noGrp="1"/>
          </p:cNvSpPr>
          <p:nvPr>
            <p:ph idx="1"/>
          </p:nvPr>
        </p:nvSpPr>
        <p:spPr>
          <a:xfrm>
            <a:off x="1141413" y="5407215"/>
            <a:ext cx="9905999" cy="591249"/>
          </a:xfrm>
        </p:spPr>
        <p:txBody>
          <a:bodyPr/>
          <a:lstStyle/>
          <a:p>
            <a:r>
              <a:rPr lang="en-US" dirty="0"/>
              <a:t>This is a diagram of what the network looks like once the project is finished</a:t>
            </a:r>
          </a:p>
        </p:txBody>
      </p:sp>
      <p:pic>
        <p:nvPicPr>
          <p:cNvPr id="4" name="Picture 3">
            <a:extLst>
              <a:ext uri="{FF2B5EF4-FFF2-40B4-BE49-F238E27FC236}">
                <a16:creationId xmlns:a16="http://schemas.microsoft.com/office/drawing/2014/main" id="{72AE2232-ECC8-4C43-AD8C-E6176DF2CCF7}"/>
              </a:ext>
            </a:extLst>
          </p:cNvPr>
          <p:cNvPicPr>
            <a:picLocks noChangeAspect="1"/>
          </p:cNvPicPr>
          <p:nvPr/>
        </p:nvPicPr>
        <p:blipFill>
          <a:blip r:embed="rId2"/>
          <a:stretch>
            <a:fillRect/>
          </a:stretch>
        </p:blipFill>
        <p:spPr>
          <a:xfrm>
            <a:off x="2255837" y="859536"/>
            <a:ext cx="7677150" cy="4191000"/>
          </a:xfrm>
          <a:prstGeom prst="rect">
            <a:avLst/>
          </a:prstGeom>
        </p:spPr>
      </p:pic>
    </p:spTree>
    <p:extLst>
      <p:ext uri="{BB962C8B-B14F-4D97-AF65-F5344CB8AC3E}">
        <p14:creationId xmlns:p14="http://schemas.microsoft.com/office/powerpoint/2010/main" val="3865944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3D47-A732-4B66-A6CB-C949EC87E83F}"/>
              </a:ext>
            </a:extLst>
          </p:cNvPr>
          <p:cNvSpPr>
            <a:spLocks noGrp="1"/>
          </p:cNvSpPr>
          <p:nvPr>
            <p:ph type="title"/>
          </p:nvPr>
        </p:nvSpPr>
        <p:spPr>
          <a:xfrm>
            <a:off x="1141413" y="-259306"/>
            <a:ext cx="9905998" cy="1478570"/>
          </a:xfrm>
        </p:spPr>
        <p:txBody>
          <a:bodyPr/>
          <a:lstStyle/>
          <a:p>
            <a:pPr algn="ctr"/>
            <a:r>
              <a:rPr lang="en-US" dirty="0"/>
              <a:t>Challenges</a:t>
            </a:r>
          </a:p>
        </p:txBody>
      </p:sp>
      <p:sp>
        <p:nvSpPr>
          <p:cNvPr id="3" name="Content Placeholder 2">
            <a:extLst>
              <a:ext uri="{FF2B5EF4-FFF2-40B4-BE49-F238E27FC236}">
                <a16:creationId xmlns:a16="http://schemas.microsoft.com/office/drawing/2014/main" id="{4F337D96-2AB3-4C1F-B448-74A91FAD3777}"/>
              </a:ext>
            </a:extLst>
          </p:cNvPr>
          <p:cNvSpPr>
            <a:spLocks noGrp="1"/>
          </p:cNvSpPr>
          <p:nvPr>
            <p:ph idx="1"/>
          </p:nvPr>
        </p:nvSpPr>
        <p:spPr/>
        <p:txBody>
          <a:bodyPr/>
          <a:lstStyle/>
          <a:p>
            <a:r>
              <a:rPr lang="en-US" dirty="0"/>
              <a:t>One of the challenges that I ran into is understanding the virtual network when using </a:t>
            </a:r>
            <a:r>
              <a:rPr lang="en-US" dirty="0" err="1"/>
              <a:t>EtherApe</a:t>
            </a:r>
            <a:r>
              <a:rPr lang="en-US" dirty="0"/>
              <a:t> as it was a little busy to understand.</a:t>
            </a:r>
          </a:p>
          <a:p>
            <a:r>
              <a:rPr lang="en-US" dirty="0"/>
              <a:t>With that I also had an issue with my yellow travel router not population an IPv4 at first but a simple reformat and I was good to go.</a:t>
            </a:r>
          </a:p>
        </p:txBody>
      </p:sp>
    </p:spTree>
    <p:extLst>
      <p:ext uri="{BB962C8B-B14F-4D97-AF65-F5344CB8AC3E}">
        <p14:creationId xmlns:p14="http://schemas.microsoft.com/office/powerpoint/2010/main" val="1294505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F12D-6822-46EB-953D-8580153B959E}"/>
              </a:ext>
            </a:extLst>
          </p:cNvPr>
          <p:cNvSpPr>
            <a:spLocks noGrp="1"/>
          </p:cNvSpPr>
          <p:nvPr>
            <p:ph type="title"/>
          </p:nvPr>
        </p:nvSpPr>
        <p:spPr/>
        <p:txBody>
          <a:bodyPr/>
          <a:lstStyle/>
          <a:p>
            <a:pPr algn="ctr"/>
            <a:r>
              <a:rPr lang="en-US" dirty="0"/>
              <a:t>Career skills</a:t>
            </a:r>
          </a:p>
        </p:txBody>
      </p:sp>
      <p:sp>
        <p:nvSpPr>
          <p:cNvPr id="3" name="Content Placeholder 2">
            <a:extLst>
              <a:ext uri="{FF2B5EF4-FFF2-40B4-BE49-F238E27FC236}">
                <a16:creationId xmlns:a16="http://schemas.microsoft.com/office/drawing/2014/main" id="{3479410D-F92F-4856-83A8-F171633662BF}"/>
              </a:ext>
            </a:extLst>
          </p:cNvPr>
          <p:cNvSpPr>
            <a:spLocks noGrp="1"/>
          </p:cNvSpPr>
          <p:nvPr>
            <p:ph idx="1"/>
          </p:nvPr>
        </p:nvSpPr>
        <p:spPr/>
        <p:txBody>
          <a:bodyPr/>
          <a:lstStyle/>
          <a:p>
            <a:r>
              <a:rPr lang="en-US" dirty="0"/>
              <a:t>Several career skills are gained in this project:</a:t>
            </a:r>
          </a:p>
          <a:p>
            <a:pPr lvl="1"/>
            <a:r>
              <a:rPr lang="en-US" dirty="0"/>
              <a:t>Networking - setting up a local network</a:t>
            </a:r>
          </a:p>
          <a:p>
            <a:pPr lvl="1"/>
            <a:r>
              <a:rPr lang="en-US" dirty="0"/>
              <a:t>Security – setting passwords and cracking them with John the Ripper.</a:t>
            </a:r>
          </a:p>
          <a:p>
            <a:pPr lvl="1"/>
            <a:r>
              <a:rPr lang="en-US" dirty="0"/>
              <a:t>Virtual Server – setting up a virtual server and monitoring the traffic </a:t>
            </a:r>
          </a:p>
          <a:p>
            <a:pPr lvl="1"/>
            <a:endParaRPr lang="en-US" dirty="0"/>
          </a:p>
        </p:txBody>
      </p:sp>
    </p:spTree>
    <p:extLst>
      <p:ext uri="{BB962C8B-B14F-4D97-AF65-F5344CB8AC3E}">
        <p14:creationId xmlns:p14="http://schemas.microsoft.com/office/powerpoint/2010/main" val="3131537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E9CC-3474-473E-B035-711EC708048A}"/>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80CE9CCD-7381-456F-A881-1CD782312307}"/>
              </a:ext>
            </a:extLst>
          </p:cNvPr>
          <p:cNvSpPr>
            <a:spLocks noGrp="1"/>
          </p:cNvSpPr>
          <p:nvPr>
            <p:ph idx="1"/>
          </p:nvPr>
        </p:nvSpPr>
        <p:spPr/>
        <p:txBody>
          <a:bodyPr/>
          <a:lstStyle/>
          <a:p>
            <a:r>
              <a:rPr lang="en-US" dirty="0"/>
              <a:t>This project covered the fundamentals of setting up and local network and running performance, security, and monitoring assessments. </a:t>
            </a:r>
          </a:p>
          <a:p>
            <a:r>
              <a:rPr lang="en-US" dirty="0"/>
              <a:t>Setting up this network provided me with a hands-on learning opportunity to put into practice as this is knowledge best learned with doing it rather than reading it.</a:t>
            </a:r>
          </a:p>
        </p:txBody>
      </p:sp>
    </p:spTree>
    <p:extLst>
      <p:ext uri="{BB962C8B-B14F-4D97-AF65-F5344CB8AC3E}">
        <p14:creationId xmlns:p14="http://schemas.microsoft.com/office/powerpoint/2010/main" val="315441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3217-A336-4B7A-9D54-1493D337F722}"/>
              </a:ext>
            </a:extLst>
          </p:cNvPr>
          <p:cNvSpPr>
            <a:spLocks noGrp="1"/>
          </p:cNvSpPr>
          <p:nvPr>
            <p:ph type="title"/>
          </p:nvPr>
        </p:nvSpPr>
        <p:spPr>
          <a:xfrm>
            <a:off x="1141413" y="0"/>
            <a:ext cx="9905998" cy="1478570"/>
          </a:xfrm>
        </p:spPr>
        <p:txBody>
          <a:bodyPr/>
          <a:lstStyle/>
          <a:p>
            <a:pPr algn="ctr"/>
            <a:r>
              <a:rPr lang="en-US" dirty="0"/>
              <a:t>Initial Network Diagram </a:t>
            </a:r>
          </a:p>
        </p:txBody>
      </p:sp>
      <p:pic>
        <p:nvPicPr>
          <p:cNvPr id="4" name="Content Placeholder 3">
            <a:extLst>
              <a:ext uri="{FF2B5EF4-FFF2-40B4-BE49-F238E27FC236}">
                <a16:creationId xmlns:a16="http://schemas.microsoft.com/office/drawing/2014/main" id="{DB28228B-8F37-4079-B06A-30D98C971913}"/>
              </a:ext>
            </a:extLst>
          </p:cNvPr>
          <p:cNvPicPr>
            <a:picLocks noGrp="1" noChangeAspect="1"/>
          </p:cNvPicPr>
          <p:nvPr>
            <p:ph idx="1"/>
          </p:nvPr>
        </p:nvPicPr>
        <p:blipFill>
          <a:blip r:embed="rId2"/>
          <a:stretch>
            <a:fillRect/>
          </a:stretch>
        </p:blipFill>
        <p:spPr>
          <a:xfrm>
            <a:off x="1141413" y="1776557"/>
            <a:ext cx="5732114" cy="4235360"/>
          </a:xfrm>
          <a:prstGeom prst="rect">
            <a:avLst/>
          </a:prstGeom>
        </p:spPr>
      </p:pic>
      <p:sp>
        <p:nvSpPr>
          <p:cNvPr id="6" name="TextBox 5">
            <a:extLst>
              <a:ext uri="{FF2B5EF4-FFF2-40B4-BE49-F238E27FC236}">
                <a16:creationId xmlns:a16="http://schemas.microsoft.com/office/drawing/2014/main" id="{68AC24E6-8DFE-4A5F-AACF-46A7A4630BBA}"/>
              </a:ext>
            </a:extLst>
          </p:cNvPr>
          <p:cNvSpPr txBox="1"/>
          <p:nvPr/>
        </p:nvSpPr>
        <p:spPr>
          <a:xfrm>
            <a:off x="7668768" y="1776557"/>
            <a:ext cx="3596640" cy="2585323"/>
          </a:xfrm>
          <a:prstGeom prst="rect">
            <a:avLst/>
          </a:prstGeom>
          <a:noFill/>
        </p:spPr>
        <p:txBody>
          <a:bodyPr wrap="square" rtlCol="0">
            <a:spAutoFit/>
          </a:bodyPr>
          <a:lstStyle/>
          <a:p>
            <a:r>
              <a:rPr lang="en-US" dirty="0"/>
              <a:t>Initial network is made of a GL-</a:t>
            </a:r>
            <a:r>
              <a:rPr lang="en-US" dirty="0" err="1"/>
              <a:t>iNET</a:t>
            </a:r>
            <a:r>
              <a:rPr lang="en-US" dirty="0"/>
              <a:t> Model Gl-MT300n-V2 router and Laptop running Windows 10 with VMware Player 15, and hosting Ubuntu Virtual Machine.</a:t>
            </a:r>
          </a:p>
          <a:p>
            <a:endParaRPr lang="en-US" dirty="0"/>
          </a:p>
          <a:p>
            <a:r>
              <a:rPr lang="en-US" dirty="0"/>
              <a:t>Along with this later a Kali Virtual Machine was imported into this environment. </a:t>
            </a:r>
          </a:p>
        </p:txBody>
      </p:sp>
    </p:spTree>
    <p:extLst>
      <p:ext uri="{BB962C8B-B14F-4D97-AF65-F5344CB8AC3E}">
        <p14:creationId xmlns:p14="http://schemas.microsoft.com/office/powerpoint/2010/main" val="384417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E0CC-413A-4E54-A1AC-BDB96CF610E4}"/>
              </a:ext>
            </a:extLst>
          </p:cNvPr>
          <p:cNvSpPr>
            <a:spLocks noGrp="1"/>
          </p:cNvSpPr>
          <p:nvPr>
            <p:ph type="title"/>
          </p:nvPr>
        </p:nvSpPr>
        <p:spPr>
          <a:xfrm>
            <a:off x="1143001" y="487680"/>
            <a:ext cx="9905998" cy="1478570"/>
          </a:xfrm>
        </p:spPr>
        <p:txBody>
          <a:bodyPr>
            <a:normAutofit/>
          </a:bodyPr>
          <a:lstStyle/>
          <a:p>
            <a:pPr algn="ctr"/>
            <a:r>
              <a:rPr lang="en-US" dirty="0" err="1"/>
              <a:t>Vmware</a:t>
            </a:r>
            <a:r>
              <a:rPr lang="en-US" dirty="0"/>
              <a:t> player environment with ubuntu and </a:t>
            </a:r>
            <a:r>
              <a:rPr lang="en-US" dirty="0" err="1"/>
              <a:t>kail</a:t>
            </a:r>
            <a:r>
              <a:rPr lang="en-US" dirty="0"/>
              <a:t> VMs</a:t>
            </a:r>
          </a:p>
        </p:txBody>
      </p:sp>
      <p:sp>
        <p:nvSpPr>
          <p:cNvPr id="3" name="Content Placeholder 2">
            <a:extLst>
              <a:ext uri="{FF2B5EF4-FFF2-40B4-BE49-F238E27FC236}">
                <a16:creationId xmlns:a16="http://schemas.microsoft.com/office/drawing/2014/main" id="{E03212DD-3CB5-4200-B4D5-0B80980AA493}"/>
              </a:ext>
            </a:extLst>
          </p:cNvPr>
          <p:cNvSpPr>
            <a:spLocks noGrp="1"/>
          </p:cNvSpPr>
          <p:nvPr>
            <p:ph idx="1"/>
          </p:nvPr>
        </p:nvSpPr>
        <p:spPr>
          <a:xfrm>
            <a:off x="2511552" y="2640149"/>
            <a:ext cx="7876032" cy="2821868"/>
          </a:xfrm>
        </p:spPr>
        <p:txBody>
          <a:bodyPr/>
          <a:lstStyle/>
          <a:p>
            <a:r>
              <a:rPr lang="en-US" dirty="0"/>
              <a:t>Ubuntu OS was installed from an ISO image.</a:t>
            </a:r>
          </a:p>
          <a:p>
            <a:r>
              <a:rPr lang="en-US" dirty="0"/>
              <a:t>The Kali Linux OS was imported as an OVF file provided from a different computer running VMware.</a:t>
            </a:r>
          </a:p>
        </p:txBody>
      </p:sp>
    </p:spTree>
    <p:extLst>
      <p:ext uri="{BB962C8B-B14F-4D97-AF65-F5344CB8AC3E}">
        <p14:creationId xmlns:p14="http://schemas.microsoft.com/office/powerpoint/2010/main" val="103677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75E2-A325-4723-BC24-1A16162E5E58}"/>
              </a:ext>
            </a:extLst>
          </p:cNvPr>
          <p:cNvSpPr>
            <a:spLocks noGrp="1"/>
          </p:cNvSpPr>
          <p:nvPr>
            <p:ph type="title"/>
          </p:nvPr>
        </p:nvSpPr>
        <p:spPr>
          <a:xfrm>
            <a:off x="1143001" y="-264351"/>
            <a:ext cx="9905998" cy="1478570"/>
          </a:xfrm>
        </p:spPr>
        <p:txBody>
          <a:bodyPr/>
          <a:lstStyle/>
          <a:p>
            <a:pPr algn="ctr"/>
            <a:r>
              <a:rPr lang="en-US" dirty="0" err="1"/>
              <a:t>Vmware</a:t>
            </a:r>
            <a:r>
              <a:rPr lang="en-US" dirty="0"/>
              <a:t> Player with Ubuntu and kali</a:t>
            </a:r>
          </a:p>
        </p:txBody>
      </p:sp>
      <p:sp>
        <p:nvSpPr>
          <p:cNvPr id="3" name="Content Placeholder 2">
            <a:extLst>
              <a:ext uri="{FF2B5EF4-FFF2-40B4-BE49-F238E27FC236}">
                <a16:creationId xmlns:a16="http://schemas.microsoft.com/office/drawing/2014/main" id="{446DBB96-36E2-404B-9893-7BE2003CFB54}"/>
              </a:ext>
            </a:extLst>
          </p:cNvPr>
          <p:cNvSpPr>
            <a:spLocks noGrp="1"/>
          </p:cNvSpPr>
          <p:nvPr>
            <p:ph idx="1"/>
          </p:nvPr>
        </p:nvSpPr>
        <p:spPr>
          <a:xfrm>
            <a:off x="1483009" y="2384651"/>
            <a:ext cx="4320383" cy="1819745"/>
          </a:xfrm>
        </p:spPr>
        <p:txBody>
          <a:bodyPr/>
          <a:lstStyle/>
          <a:p>
            <a:pPr marL="0" indent="0">
              <a:buNone/>
            </a:pPr>
            <a:r>
              <a:rPr lang="en-US" dirty="0"/>
              <a:t>This is a screenshot of the VMware environment with Ubuntu and Kali VMs.</a:t>
            </a:r>
          </a:p>
        </p:txBody>
      </p:sp>
      <p:pic>
        <p:nvPicPr>
          <p:cNvPr id="4" name="Picture 3">
            <a:extLst>
              <a:ext uri="{FF2B5EF4-FFF2-40B4-BE49-F238E27FC236}">
                <a16:creationId xmlns:a16="http://schemas.microsoft.com/office/drawing/2014/main" id="{26DFD116-90CD-4A01-B462-603A01899D3A}"/>
              </a:ext>
            </a:extLst>
          </p:cNvPr>
          <p:cNvPicPr>
            <a:picLocks noChangeAspect="1"/>
          </p:cNvPicPr>
          <p:nvPr/>
        </p:nvPicPr>
        <p:blipFill>
          <a:blip r:embed="rId2"/>
          <a:stretch>
            <a:fillRect/>
          </a:stretch>
        </p:blipFill>
        <p:spPr>
          <a:xfrm>
            <a:off x="6388609" y="1214219"/>
            <a:ext cx="4950381" cy="5230821"/>
          </a:xfrm>
          <a:prstGeom prst="rect">
            <a:avLst/>
          </a:prstGeom>
        </p:spPr>
      </p:pic>
    </p:spTree>
    <p:extLst>
      <p:ext uri="{BB962C8B-B14F-4D97-AF65-F5344CB8AC3E}">
        <p14:creationId xmlns:p14="http://schemas.microsoft.com/office/powerpoint/2010/main" val="307861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B1BD-F427-4211-94F0-E2F5CC648BDF}"/>
              </a:ext>
            </a:extLst>
          </p:cNvPr>
          <p:cNvSpPr>
            <a:spLocks noGrp="1"/>
          </p:cNvSpPr>
          <p:nvPr>
            <p:ph type="title"/>
          </p:nvPr>
        </p:nvSpPr>
        <p:spPr>
          <a:xfrm>
            <a:off x="1141413" y="0"/>
            <a:ext cx="9905998" cy="1478570"/>
          </a:xfrm>
        </p:spPr>
        <p:txBody>
          <a:bodyPr/>
          <a:lstStyle/>
          <a:p>
            <a:pPr algn="ctr"/>
            <a:r>
              <a:rPr lang="en-US" dirty="0"/>
              <a:t>Virtual Machines, OVF, and ISO</a:t>
            </a:r>
            <a:br>
              <a:rPr lang="en-US" dirty="0"/>
            </a:br>
            <a:endParaRPr lang="en-US" dirty="0"/>
          </a:p>
        </p:txBody>
      </p:sp>
      <p:sp>
        <p:nvSpPr>
          <p:cNvPr id="3" name="Content Placeholder 2">
            <a:extLst>
              <a:ext uri="{FF2B5EF4-FFF2-40B4-BE49-F238E27FC236}">
                <a16:creationId xmlns:a16="http://schemas.microsoft.com/office/drawing/2014/main" id="{3783E4F9-3319-4BCA-B2E0-576A01263FEB}"/>
              </a:ext>
            </a:extLst>
          </p:cNvPr>
          <p:cNvSpPr>
            <a:spLocks noGrp="1"/>
          </p:cNvSpPr>
          <p:nvPr>
            <p:ph idx="1"/>
          </p:nvPr>
        </p:nvSpPr>
        <p:spPr>
          <a:xfrm>
            <a:off x="1141412" y="1219200"/>
            <a:ext cx="9905999" cy="4572001"/>
          </a:xfrm>
        </p:spPr>
        <p:txBody>
          <a:bodyPr/>
          <a:lstStyle/>
          <a:p>
            <a:r>
              <a:rPr lang="en-US" dirty="0"/>
              <a:t>When it comes to running multiple OS it is best and cost efficient to run them on a VM rather than have a computer that runs them. This allows everything to be portable if it needs to. </a:t>
            </a:r>
          </a:p>
          <a:p>
            <a:r>
              <a:rPr lang="en-US" dirty="0"/>
              <a:t>OVF- Open Virtualization Format, this is a packaging standard designed to address the portability and deployment of virtualization appliances.</a:t>
            </a:r>
          </a:p>
          <a:p>
            <a:pPr marL="0" indent="0">
              <a:buNone/>
            </a:pPr>
            <a:r>
              <a:rPr lang="en-US" dirty="0"/>
              <a:t>ISO- International Organization for Standardization, This is a digital format of a CD, DVD, or BD.</a:t>
            </a:r>
          </a:p>
        </p:txBody>
      </p:sp>
    </p:spTree>
    <p:extLst>
      <p:ext uri="{BB962C8B-B14F-4D97-AF65-F5344CB8AC3E}">
        <p14:creationId xmlns:p14="http://schemas.microsoft.com/office/powerpoint/2010/main" val="4247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1FB8-F543-4327-A312-4E64555ADBDC}"/>
              </a:ext>
            </a:extLst>
          </p:cNvPr>
          <p:cNvSpPr>
            <a:spLocks noGrp="1"/>
          </p:cNvSpPr>
          <p:nvPr>
            <p:ph type="title"/>
          </p:nvPr>
        </p:nvSpPr>
        <p:spPr>
          <a:xfrm>
            <a:off x="1141413" y="-125194"/>
            <a:ext cx="9905998" cy="1478570"/>
          </a:xfrm>
        </p:spPr>
        <p:txBody>
          <a:bodyPr/>
          <a:lstStyle/>
          <a:p>
            <a:pPr algn="ctr"/>
            <a:r>
              <a:rPr lang="en-US" dirty="0"/>
              <a:t>Checking IP</a:t>
            </a:r>
            <a:br>
              <a:rPr lang="en-US" dirty="0"/>
            </a:br>
            <a:endParaRPr lang="en-US" dirty="0"/>
          </a:p>
        </p:txBody>
      </p:sp>
      <p:sp>
        <p:nvSpPr>
          <p:cNvPr id="3" name="Content Placeholder 2">
            <a:extLst>
              <a:ext uri="{FF2B5EF4-FFF2-40B4-BE49-F238E27FC236}">
                <a16:creationId xmlns:a16="http://schemas.microsoft.com/office/drawing/2014/main" id="{415650DE-52C9-485E-8BEB-F2BFC8506FA2}"/>
              </a:ext>
            </a:extLst>
          </p:cNvPr>
          <p:cNvSpPr>
            <a:spLocks noGrp="1"/>
          </p:cNvSpPr>
          <p:nvPr>
            <p:ph idx="1"/>
          </p:nvPr>
        </p:nvSpPr>
        <p:spPr>
          <a:xfrm>
            <a:off x="1141412" y="975360"/>
            <a:ext cx="10331259" cy="4815841"/>
          </a:xfrm>
        </p:spPr>
        <p:txBody>
          <a:bodyPr>
            <a:normAutofit/>
          </a:bodyPr>
          <a:lstStyle/>
          <a:p>
            <a:r>
              <a:rPr lang="en-US" dirty="0"/>
              <a:t>When setting up the VM the network connection needs to be bridged. Bridging the VMs with the Host PC allows for the VMs to have internet but with its own IP address rather than using the IP of the Host.</a:t>
            </a:r>
          </a:p>
          <a:p>
            <a:r>
              <a:rPr lang="en-US" dirty="0"/>
              <a:t>The way to check to see if the VMs have their own IP is to check the Host and VMs within Command Prompt or Terminal. With Windows OS to check the IP address type command “ipconfig” in Command Prompt. For Linux systems in  a Terminal type “ifconfig”. These commands will give you the IP address of the OS. </a:t>
            </a:r>
          </a:p>
        </p:txBody>
      </p:sp>
    </p:spTree>
    <p:extLst>
      <p:ext uri="{BB962C8B-B14F-4D97-AF65-F5344CB8AC3E}">
        <p14:creationId xmlns:p14="http://schemas.microsoft.com/office/powerpoint/2010/main" val="3505820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16CB-3335-41E4-AB4B-0EEE70CE5B31}"/>
              </a:ext>
            </a:extLst>
          </p:cNvPr>
          <p:cNvSpPr>
            <a:spLocks noGrp="1"/>
          </p:cNvSpPr>
          <p:nvPr>
            <p:ph type="title"/>
          </p:nvPr>
        </p:nvSpPr>
        <p:spPr>
          <a:xfrm>
            <a:off x="1141413" y="-271498"/>
            <a:ext cx="9905998" cy="1478570"/>
          </a:xfrm>
        </p:spPr>
        <p:txBody>
          <a:bodyPr/>
          <a:lstStyle/>
          <a:p>
            <a:pPr algn="ctr"/>
            <a:r>
              <a:rPr lang="en-US" dirty="0"/>
              <a:t>Kali VM IPv4 address </a:t>
            </a:r>
          </a:p>
        </p:txBody>
      </p:sp>
      <p:pic>
        <p:nvPicPr>
          <p:cNvPr id="4" name="Picture 3">
            <a:extLst>
              <a:ext uri="{FF2B5EF4-FFF2-40B4-BE49-F238E27FC236}">
                <a16:creationId xmlns:a16="http://schemas.microsoft.com/office/drawing/2014/main" id="{64676D7A-75A7-4E5B-99BE-1103AB9688D4}"/>
              </a:ext>
            </a:extLst>
          </p:cNvPr>
          <p:cNvPicPr>
            <a:picLocks noChangeAspect="1"/>
          </p:cNvPicPr>
          <p:nvPr/>
        </p:nvPicPr>
        <p:blipFill>
          <a:blip r:embed="rId2"/>
          <a:stretch>
            <a:fillRect/>
          </a:stretch>
        </p:blipFill>
        <p:spPr>
          <a:xfrm>
            <a:off x="5522975" y="1327361"/>
            <a:ext cx="6218207" cy="4203276"/>
          </a:xfrm>
          <a:prstGeom prst="rect">
            <a:avLst/>
          </a:prstGeom>
        </p:spPr>
      </p:pic>
      <p:sp>
        <p:nvSpPr>
          <p:cNvPr id="5" name="TextBox 4">
            <a:extLst>
              <a:ext uri="{FF2B5EF4-FFF2-40B4-BE49-F238E27FC236}">
                <a16:creationId xmlns:a16="http://schemas.microsoft.com/office/drawing/2014/main" id="{25063A4E-1075-4176-908E-405B90A19A66}"/>
              </a:ext>
            </a:extLst>
          </p:cNvPr>
          <p:cNvSpPr txBox="1"/>
          <p:nvPr/>
        </p:nvSpPr>
        <p:spPr>
          <a:xfrm>
            <a:off x="1584960" y="2828834"/>
            <a:ext cx="2950464" cy="1200329"/>
          </a:xfrm>
          <a:prstGeom prst="rect">
            <a:avLst/>
          </a:prstGeom>
          <a:noFill/>
        </p:spPr>
        <p:txBody>
          <a:bodyPr wrap="square" rtlCol="0">
            <a:spAutoFit/>
          </a:bodyPr>
          <a:lstStyle/>
          <a:p>
            <a:r>
              <a:rPr lang="en-US" dirty="0"/>
              <a:t>This is a screenshot of the Kali Terminal window with IPv4 address showing connection to the Travel Router.</a:t>
            </a:r>
          </a:p>
        </p:txBody>
      </p:sp>
    </p:spTree>
    <p:extLst>
      <p:ext uri="{BB962C8B-B14F-4D97-AF65-F5344CB8AC3E}">
        <p14:creationId xmlns:p14="http://schemas.microsoft.com/office/powerpoint/2010/main" val="37549907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581</TotalTime>
  <Words>1614</Words>
  <Application>Microsoft Office PowerPoint</Application>
  <PresentationFormat>Widescreen</PresentationFormat>
  <Paragraphs>186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Roboto</vt:lpstr>
      <vt:lpstr>Tw Cen MT</vt:lpstr>
      <vt:lpstr>Circuit</vt:lpstr>
      <vt:lpstr>NETW200</vt:lpstr>
      <vt:lpstr>Project Topics</vt:lpstr>
      <vt:lpstr>Introduction </vt:lpstr>
      <vt:lpstr>Initial Network Diagram </vt:lpstr>
      <vt:lpstr>Vmware player environment with ubuntu and kail VMs</vt:lpstr>
      <vt:lpstr>Vmware Player with Ubuntu and kali</vt:lpstr>
      <vt:lpstr>Virtual Machines, OVF, and ISO </vt:lpstr>
      <vt:lpstr>Checking IP </vt:lpstr>
      <vt:lpstr>Kali VM IPv4 address </vt:lpstr>
      <vt:lpstr>Ubuntu VM ipv4 address</vt:lpstr>
      <vt:lpstr>Ping connectivity test</vt:lpstr>
      <vt:lpstr>IP subnetting and virtual local area network</vt:lpstr>
      <vt:lpstr>Subnetting</vt:lpstr>
      <vt:lpstr>Subnetting Cont.</vt:lpstr>
      <vt:lpstr>Subnetting cont.</vt:lpstr>
      <vt:lpstr>Travel router vlan configuration</vt:lpstr>
      <vt:lpstr>Vulnerability Assessment</vt:lpstr>
      <vt:lpstr>Vulnerability rating</vt:lpstr>
      <vt:lpstr>Vulnerability Rating </vt:lpstr>
      <vt:lpstr>Vulnerability rating</vt:lpstr>
      <vt:lpstr>Password Management</vt:lpstr>
      <vt:lpstr>Password Management </vt:lpstr>
      <vt:lpstr>Password management</vt:lpstr>
      <vt:lpstr>Password management</vt:lpstr>
      <vt:lpstr>Network performance monitoring</vt:lpstr>
      <vt:lpstr>Network performance monitoring</vt:lpstr>
      <vt:lpstr>Network performance monitoring</vt:lpstr>
      <vt:lpstr>Network performance monitoring</vt:lpstr>
      <vt:lpstr>Network performance monitoring</vt:lpstr>
      <vt:lpstr>IP Routing</vt:lpstr>
      <vt:lpstr>IP routing</vt:lpstr>
      <vt:lpstr>IP routing</vt:lpstr>
      <vt:lpstr>IP routing</vt:lpstr>
      <vt:lpstr>IP routing</vt:lpstr>
      <vt:lpstr>Diagram </vt:lpstr>
      <vt:lpstr>Challenges</vt:lpstr>
      <vt:lpstr>Career skills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NETW200</dc:title>
  <dc:creator>Patrick Norris</dc:creator>
  <cp:lastModifiedBy>Patrick Norris</cp:lastModifiedBy>
  <cp:revision>34</cp:revision>
  <dcterms:created xsi:type="dcterms:W3CDTF">2020-06-25T23:21:04Z</dcterms:created>
  <dcterms:modified xsi:type="dcterms:W3CDTF">2020-06-27T05:13:30Z</dcterms:modified>
</cp:coreProperties>
</file>