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9" r:id="rId4"/>
    <p:sldId id="281" r:id="rId5"/>
    <p:sldId id="260" r:id="rId6"/>
    <p:sldId id="283" r:id="rId7"/>
    <p:sldId id="284" r:id="rId8"/>
    <p:sldId id="262" r:id="rId9"/>
    <p:sldId id="288" r:id="rId10"/>
    <p:sldId id="289" r:id="rId11"/>
    <p:sldId id="290" r:id="rId12"/>
    <p:sldId id="291" r:id="rId13"/>
    <p:sldId id="292" r:id="rId14"/>
    <p:sldId id="285" r:id="rId15"/>
    <p:sldId id="293" r:id="rId16"/>
    <p:sldId id="294" r:id="rId17"/>
    <p:sldId id="296" r:id="rId18"/>
    <p:sldId id="286" r:id="rId19"/>
    <p:sldId id="297" r:id="rId20"/>
    <p:sldId id="266" r:id="rId21"/>
    <p:sldId id="267" r:id="rId22"/>
    <p:sldId id="298" r:id="rId23"/>
    <p:sldId id="301" r:id="rId24"/>
    <p:sldId id="287" r:id="rId25"/>
    <p:sldId id="299" r:id="rId26"/>
    <p:sldId id="300" r:id="rId27"/>
    <p:sldId id="302" r:id="rId28"/>
    <p:sldId id="304" r:id="rId29"/>
    <p:sldId id="258" r:id="rId30"/>
    <p:sldId id="259" r:id="rId31"/>
    <p:sldId id="307" r:id="rId32"/>
    <p:sldId id="305" r:id="rId33"/>
    <p:sldId id="30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14" y="20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8/28/2020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8/28/2020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9DE5-3677-4262-BB1D-20FB56597A73}"/>
              </a:ext>
            </a:extLst>
          </p:cNvPr>
          <p:cNvSpPr>
            <a:spLocks noGrp="1"/>
          </p:cNvSpPr>
          <p:nvPr>
            <p:ph type="ctrTitle"/>
          </p:nvPr>
        </p:nvSpPr>
        <p:spPr/>
        <p:txBody>
          <a:bodyPr/>
          <a:lstStyle/>
          <a:p>
            <a:r>
              <a:rPr lang="en-US" dirty="0"/>
              <a:t>SEC285 Final Project	</a:t>
            </a:r>
          </a:p>
        </p:txBody>
      </p:sp>
      <p:sp>
        <p:nvSpPr>
          <p:cNvPr id="3" name="Subtitle 2">
            <a:extLst>
              <a:ext uri="{FF2B5EF4-FFF2-40B4-BE49-F238E27FC236}">
                <a16:creationId xmlns:a16="http://schemas.microsoft.com/office/drawing/2014/main" id="{D8DD8CCC-1E1F-48AB-B001-E8A8BC28BCD9}"/>
              </a:ext>
            </a:extLst>
          </p:cNvPr>
          <p:cNvSpPr>
            <a:spLocks noGrp="1"/>
          </p:cNvSpPr>
          <p:nvPr>
            <p:ph type="subTitle" idx="1"/>
          </p:nvPr>
        </p:nvSpPr>
        <p:spPr/>
        <p:txBody>
          <a:bodyPr>
            <a:normAutofit/>
          </a:bodyPr>
          <a:lstStyle/>
          <a:p>
            <a:r>
              <a:rPr lang="en-US" dirty="0"/>
              <a:t>DeVry University </a:t>
            </a:r>
          </a:p>
          <a:p>
            <a:r>
              <a:rPr lang="en-US" dirty="0"/>
              <a:t>By: Patrick Norris</a:t>
            </a:r>
          </a:p>
        </p:txBody>
      </p:sp>
    </p:spTree>
    <p:extLst>
      <p:ext uri="{BB962C8B-B14F-4D97-AF65-F5344CB8AC3E}">
        <p14:creationId xmlns:p14="http://schemas.microsoft.com/office/powerpoint/2010/main" val="1795635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93919" y="772887"/>
            <a:ext cx="3817468" cy="990600"/>
          </a:xfrm>
        </p:spPr>
        <p:txBody>
          <a:bodyPr>
            <a:noAutofit/>
          </a:bodyPr>
          <a:lstStyle/>
          <a:p>
            <a:r>
              <a:rPr lang="en-US" sz="3600" dirty="0"/>
              <a:t>a vulnerability of high severity rating</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193919" y="1999654"/>
            <a:ext cx="2784314" cy="2858691"/>
          </a:xfrm>
        </p:spPr>
        <p:txBody>
          <a:bodyPr>
            <a:noAutofit/>
          </a:bodyPr>
          <a:lstStyle/>
          <a:p>
            <a:r>
              <a:rPr lang="en-US" sz="2400" dirty="0"/>
              <a:t>The screenshot should include the Plugin name, risk factor, and other vital information that attackers can use to exploit the system.</a:t>
            </a:r>
          </a:p>
        </p:txBody>
      </p:sp>
      <p:pic>
        <p:nvPicPr>
          <p:cNvPr id="4" name="Picture 3" descr="A screenshot of text&#10;&#10;Description automatically generated">
            <a:extLst>
              <a:ext uri="{FF2B5EF4-FFF2-40B4-BE49-F238E27FC236}">
                <a16:creationId xmlns:a16="http://schemas.microsoft.com/office/drawing/2014/main" id="{A7D45294-3018-4678-A030-C82F0CB01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4956" y="514575"/>
            <a:ext cx="5793125" cy="5570538"/>
          </a:xfrm>
          <a:prstGeom prst="rect">
            <a:avLst/>
          </a:prstGeom>
        </p:spPr>
      </p:pic>
    </p:spTree>
    <p:extLst>
      <p:ext uri="{BB962C8B-B14F-4D97-AF65-F5344CB8AC3E}">
        <p14:creationId xmlns:p14="http://schemas.microsoft.com/office/powerpoint/2010/main" val="530894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42950" y="395146"/>
            <a:ext cx="4255326" cy="1371601"/>
          </a:xfrm>
        </p:spPr>
        <p:txBody>
          <a:bodyPr>
            <a:noAutofit/>
          </a:bodyPr>
          <a:lstStyle/>
          <a:p>
            <a:r>
              <a:rPr lang="en-US" sz="3600" dirty="0"/>
              <a:t>a vulnerability of medium severity rating</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242950" y="1999653"/>
            <a:ext cx="3360057" cy="2858691"/>
          </a:xfrm>
        </p:spPr>
        <p:txBody>
          <a:bodyPr>
            <a:noAutofit/>
          </a:bodyPr>
          <a:lstStyle/>
          <a:p>
            <a:r>
              <a:rPr lang="en-US" sz="2400" dirty="0"/>
              <a:t>The screenshot should include the Plugin name, risk factor, and other vital information that attackers can use to exploit the system.</a:t>
            </a:r>
          </a:p>
        </p:txBody>
      </p:sp>
      <p:pic>
        <p:nvPicPr>
          <p:cNvPr id="4" name="Picture 3" descr="A screenshot of a cell phone&#10;&#10;Description automatically generated">
            <a:extLst>
              <a:ext uri="{FF2B5EF4-FFF2-40B4-BE49-F238E27FC236}">
                <a16:creationId xmlns:a16="http://schemas.microsoft.com/office/drawing/2014/main" id="{C9DB6561-81A4-44E2-971C-10DEA1FB1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5351" y="938097"/>
            <a:ext cx="5852150" cy="5524757"/>
          </a:xfrm>
          <a:prstGeom prst="rect">
            <a:avLst/>
          </a:prstGeom>
        </p:spPr>
      </p:pic>
    </p:spTree>
    <p:extLst>
      <p:ext uri="{BB962C8B-B14F-4D97-AF65-F5344CB8AC3E}">
        <p14:creationId xmlns:p14="http://schemas.microsoft.com/office/powerpoint/2010/main" val="2811775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635827" y="0"/>
            <a:ext cx="3932237" cy="668383"/>
          </a:xfrm>
        </p:spPr>
        <p:txBody>
          <a:bodyPr>
            <a:normAutofit/>
          </a:bodyPr>
          <a:lstStyle/>
          <a:p>
            <a:r>
              <a:rPr lang="en-US" sz="3600" dirty="0"/>
              <a:t>Questions</a:t>
            </a:r>
          </a:p>
        </p:txBody>
      </p:sp>
      <p:sp>
        <p:nvSpPr>
          <p:cNvPr id="9" name="Text Placeholder 3"/>
          <p:cNvSpPr>
            <a:spLocks noGrp="1"/>
          </p:cNvSpPr>
          <p:nvPr>
            <p:ph type="body" sz="half" idx="2"/>
          </p:nvPr>
        </p:nvSpPr>
        <p:spPr>
          <a:xfrm>
            <a:off x="1413761" y="1042457"/>
            <a:ext cx="9760919" cy="1415736"/>
          </a:xfrm>
        </p:spPr>
        <p:txBody>
          <a:bodyPr>
            <a:noAutofit/>
          </a:bodyPr>
          <a:lstStyle/>
          <a:p>
            <a:pPr marL="171450" indent="-171450">
              <a:spcBef>
                <a:spcPts val="0"/>
              </a:spcBef>
              <a:buFont typeface="Arial" panose="020B0604020202020204" pitchFamily="34" charset="0"/>
              <a:buChar char="•"/>
            </a:pPr>
            <a:r>
              <a:rPr lang="en-US" sz="2400" dirty="0"/>
              <a:t>What is the significance of ranking the vulnerabilities by severity level?</a:t>
            </a:r>
          </a:p>
          <a:p>
            <a:pPr>
              <a:spcBef>
                <a:spcPts val="0"/>
              </a:spcBef>
            </a:pPr>
            <a:r>
              <a:rPr lang="en-US" sz="2400" dirty="0"/>
              <a:t>The significance of ranking the vulnerabilities by severity level is to show where you have the weakest points that need to be fix first so you can strengthen and patch the weak areas.</a:t>
            </a:r>
          </a:p>
          <a:p>
            <a:pPr>
              <a:spcBef>
                <a:spcPts val="0"/>
              </a:spcBef>
            </a:pPr>
            <a:endParaRPr lang="en-US" sz="2400" dirty="0"/>
          </a:p>
          <a:p>
            <a:pPr marL="171450" indent="-171450">
              <a:spcBef>
                <a:spcPts val="0"/>
              </a:spcBef>
              <a:buFont typeface="Arial" panose="020B0604020202020204" pitchFamily="34" charset="0"/>
              <a:buChar char="•"/>
            </a:pPr>
            <a:r>
              <a:rPr lang="en-US" sz="2400" dirty="0"/>
              <a:t>What is the significance of the Executive Summary in the Nessus Essentials report?</a:t>
            </a:r>
          </a:p>
          <a:p>
            <a:pPr>
              <a:spcBef>
                <a:spcPts val="0"/>
              </a:spcBef>
            </a:pPr>
            <a:r>
              <a:rPr lang="en-US" sz="2400" dirty="0"/>
              <a:t>Executive Summary in Nessus Essentials report is an overview of the Nessus scanners environment. It show how fast the scanners preform, along with what the version, and what network ranges are being scanned. This allows you to stay update with the scanner and performance. </a:t>
            </a:r>
            <a:br>
              <a:rPr lang="en-US" sz="2400" dirty="0"/>
            </a:br>
            <a:endParaRPr lang="en-US" sz="2400" dirty="0"/>
          </a:p>
        </p:txBody>
      </p:sp>
    </p:spTree>
    <p:extLst>
      <p:ext uri="{BB962C8B-B14F-4D97-AF65-F5344CB8AC3E}">
        <p14:creationId xmlns:p14="http://schemas.microsoft.com/office/powerpoint/2010/main" val="811026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237C-D1C2-4791-B4C4-9EEB89226733}"/>
              </a:ext>
            </a:extLst>
          </p:cNvPr>
          <p:cNvSpPr>
            <a:spLocks noGrp="1"/>
          </p:cNvSpPr>
          <p:nvPr>
            <p:ph type="title"/>
          </p:nvPr>
        </p:nvSpPr>
        <p:spPr>
          <a:xfrm>
            <a:off x="1224540" y="-720436"/>
            <a:ext cx="10733912" cy="1639886"/>
          </a:xfrm>
        </p:spPr>
        <p:txBody>
          <a:bodyPr/>
          <a:lstStyle/>
          <a:p>
            <a:r>
              <a:rPr lang="en-US" dirty="0"/>
              <a:t>Challenges Encountered and other potential uses </a:t>
            </a:r>
          </a:p>
        </p:txBody>
      </p:sp>
      <p:sp>
        <p:nvSpPr>
          <p:cNvPr id="4" name="Text Placeholder 3">
            <a:extLst>
              <a:ext uri="{FF2B5EF4-FFF2-40B4-BE49-F238E27FC236}">
                <a16:creationId xmlns:a16="http://schemas.microsoft.com/office/drawing/2014/main" id="{160405CA-DB3C-4AC9-AD19-72F5FEB06B65}"/>
              </a:ext>
            </a:extLst>
          </p:cNvPr>
          <p:cNvSpPr>
            <a:spLocks noGrp="1"/>
          </p:cNvSpPr>
          <p:nvPr>
            <p:ph type="body" sz="half" idx="2"/>
          </p:nvPr>
        </p:nvSpPr>
        <p:spPr>
          <a:xfrm>
            <a:off x="1626920" y="1413164"/>
            <a:ext cx="8752114" cy="4378036"/>
          </a:xfrm>
        </p:spPr>
        <p:txBody>
          <a:bodyPr>
            <a:normAutofit/>
          </a:bodyPr>
          <a:lstStyle/>
          <a:p>
            <a:pPr marL="342900" indent="-342900">
              <a:buFontTx/>
              <a:buChar char="-"/>
            </a:pPr>
            <a:r>
              <a:rPr lang="en-US" sz="2400" dirty="0"/>
              <a:t>No </a:t>
            </a:r>
            <a:r>
              <a:rPr lang="en-US" sz="2400" dirty="0" err="1"/>
              <a:t>challengets</a:t>
            </a:r>
            <a:endParaRPr lang="en-US" sz="2400" dirty="0"/>
          </a:p>
          <a:p>
            <a:pPr marL="342900" indent="-342900">
              <a:buFontTx/>
              <a:buChar char="-"/>
            </a:pPr>
            <a:r>
              <a:rPr lang="en-US" sz="2400" dirty="0"/>
              <a:t>To find Vulnerabilities and secure them.</a:t>
            </a:r>
          </a:p>
          <a:p>
            <a:pPr marL="342900" indent="-342900">
              <a:buFontTx/>
              <a:buChar char="-"/>
            </a:pPr>
            <a:r>
              <a:rPr lang="en-US" sz="2400" dirty="0"/>
              <a:t>Learned NMAP can be used to identify open ports and Nessus is a good source of information for providing suggests to correct and improve vulnerabilities and weak points. </a:t>
            </a:r>
          </a:p>
        </p:txBody>
      </p:sp>
    </p:spTree>
    <p:extLst>
      <p:ext uri="{BB962C8B-B14F-4D97-AF65-F5344CB8AC3E}">
        <p14:creationId xmlns:p14="http://schemas.microsoft.com/office/powerpoint/2010/main" val="202347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350D-3833-454B-9FF9-8454F136033A}"/>
              </a:ext>
            </a:extLst>
          </p:cNvPr>
          <p:cNvSpPr>
            <a:spLocks noGrp="1"/>
          </p:cNvSpPr>
          <p:nvPr>
            <p:ph type="title"/>
          </p:nvPr>
        </p:nvSpPr>
        <p:spPr>
          <a:xfrm>
            <a:off x="952420" y="2507517"/>
            <a:ext cx="2623065" cy="1064088"/>
          </a:xfrm>
        </p:spPr>
        <p:txBody>
          <a:bodyPr/>
          <a:lstStyle/>
          <a:p>
            <a:r>
              <a:rPr lang="en-US" dirty="0"/>
              <a:t>Objective-</a:t>
            </a:r>
          </a:p>
        </p:txBody>
      </p:sp>
      <p:sp>
        <p:nvSpPr>
          <p:cNvPr id="3" name="Content Placeholder 2">
            <a:extLst>
              <a:ext uri="{FF2B5EF4-FFF2-40B4-BE49-F238E27FC236}">
                <a16:creationId xmlns:a16="http://schemas.microsoft.com/office/drawing/2014/main" id="{41D8A156-9B15-44E9-B86C-D8CC829CD353}"/>
              </a:ext>
            </a:extLst>
          </p:cNvPr>
          <p:cNvSpPr>
            <a:spLocks noGrp="1"/>
          </p:cNvSpPr>
          <p:nvPr>
            <p:ph idx="1"/>
          </p:nvPr>
        </p:nvSpPr>
        <p:spPr>
          <a:xfrm>
            <a:off x="1693200" y="3228971"/>
            <a:ext cx="9546380" cy="1160068"/>
          </a:xfrm>
        </p:spPr>
        <p:txBody>
          <a:bodyPr/>
          <a:lstStyle/>
          <a:p>
            <a:pPr marL="0" indent="0">
              <a:buNone/>
            </a:pPr>
            <a:r>
              <a:rPr lang="en-US" dirty="0"/>
              <a:t>Understand firewalls using iptables and explore the use of multifactor authentication.</a:t>
            </a:r>
          </a:p>
          <a:p>
            <a:pPr marL="0" indent="0">
              <a:buNone/>
            </a:pPr>
            <a:endParaRPr lang="en-US" dirty="0"/>
          </a:p>
        </p:txBody>
      </p:sp>
      <p:sp>
        <p:nvSpPr>
          <p:cNvPr id="6" name="Title 1">
            <a:extLst>
              <a:ext uri="{FF2B5EF4-FFF2-40B4-BE49-F238E27FC236}">
                <a16:creationId xmlns:a16="http://schemas.microsoft.com/office/drawing/2014/main" id="{E7BA5461-E79C-4627-A19D-894AFC703902}"/>
              </a:ext>
            </a:extLst>
          </p:cNvPr>
          <p:cNvSpPr txBox="1">
            <a:spLocks/>
          </p:cNvSpPr>
          <p:nvPr/>
        </p:nvSpPr>
        <p:spPr>
          <a:xfrm>
            <a:off x="1141412" y="3945568"/>
            <a:ext cx="2623065"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t>topics-</a:t>
            </a:r>
          </a:p>
        </p:txBody>
      </p:sp>
      <p:sp>
        <p:nvSpPr>
          <p:cNvPr id="7" name="Content Placeholder 2">
            <a:extLst>
              <a:ext uri="{FF2B5EF4-FFF2-40B4-BE49-F238E27FC236}">
                <a16:creationId xmlns:a16="http://schemas.microsoft.com/office/drawing/2014/main" id="{C135AEB3-BD46-4132-9EFB-4B496F67421B}"/>
              </a:ext>
            </a:extLst>
          </p:cNvPr>
          <p:cNvSpPr txBox="1">
            <a:spLocks/>
          </p:cNvSpPr>
          <p:nvPr/>
        </p:nvSpPr>
        <p:spPr>
          <a:xfrm>
            <a:off x="1693200" y="5034251"/>
            <a:ext cx="9546380" cy="18237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t>NMAP</a:t>
            </a:r>
          </a:p>
          <a:p>
            <a:r>
              <a:rPr lang="en-US" dirty="0" err="1"/>
              <a:t>IPTables</a:t>
            </a:r>
            <a:endParaRPr lang="en-US" dirty="0"/>
          </a:p>
          <a:p>
            <a:r>
              <a:rPr lang="en-US" dirty="0"/>
              <a:t>Google Multifactor Authenticator</a:t>
            </a:r>
          </a:p>
          <a:p>
            <a:pPr marL="0" indent="0">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A260D2C5-2445-4AAA-9F03-E3196BF2FD35}"/>
              </a:ext>
            </a:extLst>
          </p:cNvPr>
          <p:cNvPicPr>
            <a:picLocks noChangeAspect="1"/>
          </p:cNvPicPr>
          <p:nvPr/>
        </p:nvPicPr>
        <p:blipFill>
          <a:blip r:embed="rId2"/>
          <a:stretch>
            <a:fillRect/>
          </a:stretch>
        </p:blipFill>
        <p:spPr>
          <a:xfrm>
            <a:off x="689664" y="556628"/>
            <a:ext cx="11449280" cy="1950889"/>
          </a:xfrm>
          <a:prstGeom prst="rect">
            <a:avLst/>
          </a:prstGeom>
        </p:spPr>
      </p:pic>
    </p:spTree>
    <p:extLst>
      <p:ext uri="{BB962C8B-B14F-4D97-AF65-F5344CB8AC3E}">
        <p14:creationId xmlns:p14="http://schemas.microsoft.com/office/powerpoint/2010/main" val="190501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84449" y="120685"/>
            <a:ext cx="2556704" cy="1056904"/>
          </a:xfrm>
        </p:spPr>
        <p:txBody>
          <a:bodyPr>
            <a:normAutofit fontScale="90000"/>
          </a:bodyPr>
          <a:lstStyle/>
          <a:p>
            <a:r>
              <a:rPr lang="en-US" sz="3600" dirty="0"/>
              <a:t>Nmap scan result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46672" y="1177590"/>
            <a:ext cx="2063483" cy="2364176"/>
          </a:xfrm>
        </p:spPr>
        <p:txBody>
          <a:bodyPr>
            <a:normAutofit/>
          </a:bodyPr>
          <a:lstStyle/>
          <a:p>
            <a:r>
              <a:rPr lang="en-US" sz="2400" dirty="0"/>
              <a:t>The screenshot should only show a small number of open ports.</a:t>
            </a:r>
          </a:p>
        </p:txBody>
      </p:sp>
      <p:pic>
        <p:nvPicPr>
          <p:cNvPr id="4" name="Picture 3" descr="A screenshot of a computer&#10;&#10;Description automatically generated">
            <a:extLst>
              <a:ext uri="{FF2B5EF4-FFF2-40B4-BE49-F238E27FC236}">
                <a16:creationId xmlns:a16="http://schemas.microsoft.com/office/drawing/2014/main" id="{4234D2C8-3DEC-4179-BC6D-FF9D68DD1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428" y="135361"/>
            <a:ext cx="4127465" cy="3095599"/>
          </a:xfrm>
          <a:prstGeom prst="rect">
            <a:avLst/>
          </a:prstGeom>
        </p:spPr>
      </p:pic>
      <p:sp>
        <p:nvSpPr>
          <p:cNvPr id="6" name="TextBox 5">
            <a:extLst>
              <a:ext uri="{FF2B5EF4-FFF2-40B4-BE49-F238E27FC236}">
                <a16:creationId xmlns:a16="http://schemas.microsoft.com/office/drawing/2014/main" id="{EAB28C0A-139D-4E53-ACA7-8A2FEEF60A9D}"/>
              </a:ext>
            </a:extLst>
          </p:cNvPr>
          <p:cNvSpPr txBox="1"/>
          <p:nvPr/>
        </p:nvSpPr>
        <p:spPr>
          <a:xfrm>
            <a:off x="1821929" y="4956278"/>
            <a:ext cx="6103916" cy="646331"/>
          </a:xfrm>
          <a:prstGeom prst="rect">
            <a:avLst/>
          </a:prstGeom>
          <a:noFill/>
        </p:spPr>
        <p:txBody>
          <a:bodyPr wrap="square">
            <a:spAutoFit/>
          </a:bodyPr>
          <a:lstStyle/>
          <a:p>
            <a:r>
              <a:rPr kumimoji="0" lang="en-US" sz="3600" b="0" i="0" u="none" strike="noStrike" kern="1200" cap="all" spc="0" normalizeH="0" baseline="0" noProof="0" dirty="0">
                <a:ln>
                  <a:noFill/>
                </a:ln>
                <a:solidFill>
                  <a:prstClr val="white"/>
                </a:solidFill>
                <a:effectLst/>
                <a:uLnTx/>
                <a:uFillTx/>
                <a:latin typeface="Tw Cen MT" panose="020B0602020104020603"/>
                <a:ea typeface="+mj-ea"/>
                <a:cs typeface="+mj-cs"/>
              </a:rPr>
              <a:t>User1 logon screen</a:t>
            </a:r>
            <a:endParaRPr lang="en-US" dirty="0"/>
          </a:p>
        </p:txBody>
      </p:sp>
      <p:sp>
        <p:nvSpPr>
          <p:cNvPr id="8" name="TextBox 7">
            <a:extLst>
              <a:ext uri="{FF2B5EF4-FFF2-40B4-BE49-F238E27FC236}">
                <a16:creationId xmlns:a16="http://schemas.microsoft.com/office/drawing/2014/main" id="{92BA931F-EE76-4E77-8370-B4F6D3E5CC0C}"/>
              </a:ext>
            </a:extLst>
          </p:cNvPr>
          <p:cNvSpPr txBox="1"/>
          <p:nvPr/>
        </p:nvSpPr>
        <p:spPr>
          <a:xfrm>
            <a:off x="1824359" y="5602609"/>
            <a:ext cx="6103916" cy="946926"/>
          </a:xfrm>
          <a:prstGeom prst="rect">
            <a:avLst/>
          </a:prstGeom>
          <a:noFill/>
        </p:spPr>
        <p:txBody>
          <a:bodyPr wrap="square">
            <a:spAutoFit/>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Tw Cen MT" panose="020B0602020104020603"/>
                <a:ea typeface="+mn-ea"/>
                <a:cs typeface="+mn-cs"/>
              </a:rPr>
              <a:t>The screenshot should show the prompt for the verification code.</a:t>
            </a:r>
          </a:p>
        </p:txBody>
      </p:sp>
      <p:pic>
        <p:nvPicPr>
          <p:cNvPr id="10" name="Picture 9">
            <a:extLst>
              <a:ext uri="{FF2B5EF4-FFF2-40B4-BE49-F238E27FC236}">
                <a16:creationId xmlns:a16="http://schemas.microsoft.com/office/drawing/2014/main" id="{7FCF7F51-4C70-4349-BA2F-D28427FC7F8D}"/>
              </a:ext>
            </a:extLst>
          </p:cNvPr>
          <p:cNvPicPr>
            <a:picLocks noChangeAspect="1"/>
          </p:cNvPicPr>
          <p:nvPr/>
        </p:nvPicPr>
        <p:blipFill>
          <a:blip r:embed="rId3"/>
          <a:stretch>
            <a:fillRect/>
          </a:stretch>
        </p:blipFill>
        <p:spPr>
          <a:xfrm>
            <a:off x="6750841" y="2202395"/>
            <a:ext cx="4413887" cy="3450635"/>
          </a:xfrm>
          <a:prstGeom prst="rect">
            <a:avLst/>
          </a:prstGeom>
        </p:spPr>
      </p:pic>
    </p:spTree>
    <p:extLst>
      <p:ext uri="{BB962C8B-B14F-4D97-AF65-F5344CB8AC3E}">
        <p14:creationId xmlns:p14="http://schemas.microsoft.com/office/powerpoint/2010/main" val="1682657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63788" y="1752600"/>
            <a:ext cx="7313612" cy="4116388"/>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400" dirty="0"/>
              <a:t>In what practical use case would the command </a:t>
            </a:r>
            <a:r>
              <a:rPr lang="en-US" sz="2400" b="1" dirty="0" err="1"/>
              <a:t>sudo</a:t>
            </a:r>
            <a:r>
              <a:rPr lang="en-US" sz="2400" b="1" dirty="0"/>
              <a:t> iptables --policy INPUT DROP </a:t>
            </a:r>
            <a:r>
              <a:rPr lang="en-US" sz="2400" dirty="0"/>
              <a:t>be used? What effect does this command have on access to computing resources?</a:t>
            </a:r>
          </a:p>
          <a:p>
            <a:pPr marL="285750" indent="-285750">
              <a:buFont typeface="Arial" pitchFamily="34" charset="0"/>
              <a:buChar char="•"/>
            </a:pPr>
            <a:r>
              <a:rPr lang="en-US" sz="2400" dirty="0"/>
              <a:t>Answer here: The number one case that I can think of to use this command is when setting up firewalls and access to the server. This command </a:t>
            </a:r>
            <a:r>
              <a:rPr lang="en-US" sz="2400" dirty="0" err="1"/>
              <a:t>shutsdown</a:t>
            </a:r>
            <a:r>
              <a:rPr lang="en-US" sz="2400" dirty="0"/>
              <a:t> all port to the system.</a:t>
            </a:r>
          </a:p>
          <a:p>
            <a:endParaRPr lang="en-US" sz="2400" dirty="0"/>
          </a:p>
          <a:p>
            <a:endParaRPr lang="en-US" sz="2400" dirty="0"/>
          </a:p>
          <a:p>
            <a:r>
              <a:rPr lang="en-US" sz="2400" dirty="0"/>
              <a:t>What is the difference between </a:t>
            </a:r>
            <a:r>
              <a:rPr lang="en-US" sz="2400" b="1" dirty="0"/>
              <a:t>iptables -A</a:t>
            </a:r>
            <a:r>
              <a:rPr lang="en-US" sz="2400" dirty="0"/>
              <a:t> and </a:t>
            </a:r>
            <a:r>
              <a:rPr lang="en-US" sz="2400" b="1" dirty="0"/>
              <a:t>iptables -I</a:t>
            </a:r>
            <a:r>
              <a:rPr lang="en-US" sz="2400" dirty="0"/>
              <a:t>? When would you use the -A option as opposed to the -I option? </a:t>
            </a:r>
          </a:p>
          <a:p>
            <a:pPr marL="285750" indent="-285750">
              <a:buFont typeface="Arial" pitchFamily="34" charset="0"/>
              <a:buChar char="•"/>
            </a:pPr>
            <a:r>
              <a:rPr lang="en-US" sz="2400" dirty="0"/>
              <a:t>Answer here: -A is to append  and –I is to insert, you would use –A when adding something in. As for –I is when you are inserting a new command.</a:t>
            </a:r>
          </a:p>
          <a:p>
            <a:endParaRPr lang="en-US" dirty="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87355" y="905776"/>
            <a:ext cx="5486400" cy="566738"/>
          </a:xfrm>
        </p:spPr>
        <p:txBody>
          <a:bodyPr>
            <a:noAutofit/>
          </a:bodyPr>
          <a:lstStyle/>
          <a:p>
            <a:r>
              <a:rPr lang="en-US" sz="3600" dirty="0"/>
              <a:t>Questions</a:t>
            </a:r>
          </a:p>
        </p:txBody>
      </p:sp>
    </p:spTree>
    <p:extLst>
      <p:ext uri="{BB962C8B-B14F-4D97-AF65-F5344CB8AC3E}">
        <p14:creationId xmlns:p14="http://schemas.microsoft.com/office/powerpoint/2010/main" val="20575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237C-D1C2-4791-B4C4-9EEB89226733}"/>
              </a:ext>
            </a:extLst>
          </p:cNvPr>
          <p:cNvSpPr>
            <a:spLocks noGrp="1"/>
          </p:cNvSpPr>
          <p:nvPr>
            <p:ph type="title"/>
          </p:nvPr>
        </p:nvSpPr>
        <p:spPr>
          <a:xfrm>
            <a:off x="1224540" y="-720436"/>
            <a:ext cx="10733912" cy="1639886"/>
          </a:xfrm>
        </p:spPr>
        <p:txBody>
          <a:bodyPr/>
          <a:lstStyle/>
          <a:p>
            <a:r>
              <a:rPr lang="en-US" dirty="0"/>
              <a:t>Challenges Encountered and Learned</a:t>
            </a:r>
          </a:p>
        </p:txBody>
      </p:sp>
      <p:sp>
        <p:nvSpPr>
          <p:cNvPr id="4" name="Text Placeholder 3">
            <a:extLst>
              <a:ext uri="{FF2B5EF4-FFF2-40B4-BE49-F238E27FC236}">
                <a16:creationId xmlns:a16="http://schemas.microsoft.com/office/drawing/2014/main" id="{160405CA-DB3C-4AC9-AD19-72F5FEB06B65}"/>
              </a:ext>
            </a:extLst>
          </p:cNvPr>
          <p:cNvSpPr>
            <a:spLocks noGrp="1"/>
          </p:cNvSpPr>
          <p:nvPr>
            <p:ph type="body" sz="half" idx="2"/>
          </p:nvPr>
        </p:nvSpPr>
        <p:spPr>
          <a:xfrm>
            <a:off x="1626920" y="1413164"/>
            <a:ext cx="8752114" cy="4378036"/>
          </a:xfrm>
        </p:spPr>
        <p:txBody>
          <a:bodyPr>
            <a:normAutofit/>
          </a:bodyPr>
          <a:lstStyle/>
          <a:p>
            <a:pPr marL="342900" indent="-342900">
              <a:buFontTx/>
              <a:buChar char="-"/>
            </a:pPr>
            <a:r>
              <a:rPr lang="en-US" sz="2400" dirty="0"/>
              <a:t>No </a:t>
            </a:r>
            <a:r>
              <a:rPr lang="en-US" sz="2400" dirty="0" err="1"/>
              <a:t>challengets</a:t>
            </a:r>
            <a:endParaRPr lang="en-US" sz="2400" dirty="0"/>
          </a:p>
          <a:p>
            <a:pPr marL="342900" indent="-342900">
              <a:buFontTx/>
              <a:buChar char="-"/>
            </a:pPr>
            <a:r>
              <a:rPr lang="en-US" sz="2400" dirty="0"/>
              <a:t>Iptables requires thoughtful planning to work</a:t>
            </a:r>
          </a:p>
          <a:p>
            <a:pPr marL="342900" indent="-342900">
              <a:buFontTx/>
              <a:buChar char="-"/>
            </a:pPr>
            <a:r>
              <a:rPr lang="en-US" sz="2400" dirty="0"/>
              <a:t>Multifactor Authenticator will improve password security </a:t>
            </a:r>
          </a:p>
        </p:txBody>
      </p:sp>
    </p:spTree>
    <p:extLst>
      <p:ext uri="{BB962C8B-B14F-4D97-AF65-F5344CB8AC3E}">
        <p14:creationId xmlns:p14="http://schemas.microsoft.com/office/powerpoint/2010/main" val="1909163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350D-3833-454B-9FF9-8454F136033A}"/>
              </a:ext>
            </a:extLst>
          </p:cNvPr>
          <p:cNvSpPr>
            <a:spLocks noGrp="1"/>
          </p:cNvSpPr>
          <p:nvPr>
            <p:ph type="title"/>
          </p:nvPr>
        </p:nvSpPr>
        <p:spPr>
          <a:xfrm>
            <a:off x="1016080" y="2807230"/>
            <a:ext cx="2623065" cy="1478570"/>
          </a:xfrm>
        </p:spPr>
        <p:txBody>
          <a:bodyPr/>
          <a:lstStyle/>
          <a:p>
            <a:r>
              <a:rPr lang="en-US" dirty="0"/>
              <a:t>Objective-</a:t>
            </a:r>
          </a:p>
        </p:txBody>
      </p:sp>
      <p:sp>
        <p:nvSpPr>
          <p:cNvPr id="3" name="Content Placeholder 2">
            <a:extLst>
              <a:ext uri="{FF2B5EF4-FFF2-40B4-BE49-F238E27FC236}">
                <a16:creationId xmlns:a16="http://schemas.microsoft.com/office/drawing/2014/main" id="{41D8A156-9B15-44E9-B86C-D8CC829CD353}"/>
              </a:ext>
            </a:extLst>
          </p:cNvPr>
          <p:cNvSpPr>
            <a:spLocks noGrp="1"/>
          </p:cNvSpPr>
          <p:nvPr>
            <p:ph idx="1"/>
          </p:nvPr>
        </p:nvSpPr>
        <p:spPr>
          <a:xfrm>
            <a:off x="1629539" y="3833564"/>
            <a:ext cx="9546380" cy="1823749"/>
          </a:xfrm>
        </p:spPr>
        <p:txBody>
          <a:bodyPr/>
          <a:lstStyle/>
          <a:p>
            <a:pPr marL="0" indent="0">
              <a:buNone/>
            </a:pPr>
            <a:r>
              <a:rPr lang="en-US" dirty="0"/>
              <a:t>To develop a Bring Your Own Device (BYOD) Policy for a company.</a:t>
            </a:r>
          </a:p>
          <a:p>
            <a:pPr marL="0" indent="0">
              <a:buNone/>
            </a:pPr>
            <a:endParaRPr lang="en-US" dirty="0"/>
          </a:p>
        </p:txBody>
      </p:sp>
      <p:sp>
        <p:nvSpPr>
          <p:cNvPr id="6" name="Title 1">
            <a:extLst>
              <a:ext uri="{FF2B5EF4-FFF2-40B4-BE49-F238E27FC236}">
                <a16:creationId xmlns:a16="http://schemas.microsoft.com/office/drawing/2014/main" id="{E7BA5461-E79C-4627-A19D-894AFC703902}"/>
              </a:ext>
            </a:extLst>
          </p:cNvPr>
          <p:cNvSpPr txBox="1">
            <a:spLocks/>
          </p:cNvSpPr>
          <p:nvPr/>
        </p:nvSpPr>
        <p:spPr>
          <a:xfrm>
            <a:off x="1016081" y="4223360"/>
            <a:ext cx="2623065"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t>tools-</a:t>
            </a:r>
          </a:p>
        </p:txBody>
      </p:sp>
      <p:sp>
        <p:nvSpPr>
          <p:cNvPr id="7" name="Content Placeholder 2">
            <a:extLst>
              <a:ext uri="{FF2B5EF4-FFF2-40B4-BE49-F238E27FC236}">
                <a16:creationId xmlns:a16="http://schemas.microsoft.com/office/drawing/2014/main" id="{C135AEB3-BD46-4132-9EFB-4B496F67421B}"/>
              </a:ext>
            </a:extLst>
          </p:cNvPr>
          <p:cNvSpPr txBox="1">
            <a:spLocks/>
          </p:cNvSpPr>
          <p:nvPr/>
        </p:nvSpPr>
        <p:spPr>
          <a:xfrm>
            <a:off x="1629539" y="5205077"/>
            <a:ext cx="9546380" cy="18237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t> SANS Security Policies</a:t>
            </a:r>
          </a:p>
          <a:p>
            <a:r>
              <a:rPr lang="en-US" dirty="0"/>
              <a:t>Internet</a:t>
            </a:r>
          </a:p>
          <a:p>
            <a:pPr marL="0" indent="0">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EB4E2494-0722-4F3B-B07A-5F3C046D56AE}"/>
              </a:ext>
            </a:extLst>
          </p:cNvPr>
          <p:cNvPicPr>
            <a:picLocks noChangeAspect="1"/>
          </p:cNvPicPr>
          <p:nvPr/>
        </p:nvPicPr>
        <p:blipFill>
          <a:blip r:embed="rId2"/>
          <a:stretch>
            <a:fillRect/>
          </a:stretch>
        </p:blipFill>
        <p:spPr>
          <a:xfrm>
            <a:off x="740207" y="856341"/>
            <a:ext cx="10528705" cy="1950889"/>
          </a:xfrm>
          <a:prstGeom prst="rect">
            <a:avLst/>
          </a:prstGeom>
        </p:spPr>
      </p:pic>
    </p:spTree>
    <p:extLst>
      <p:ext uri="{BB962C8B-B14F-4D97-AF65-F5344CB8AC3E}">
        <p14:creationId xmlns:p14="http://schemas.microsoft.com/office/powerpoint/2010/main" val="164217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88970" y="0"/>
            <a:ext cx="4404308" cy="1674421"/>
          </a:xfrm>
        </p:spPr>
        <p:txBody>
          <a:bodyPr>
            <a:noAutofit/>
          </a:bodyPr>
          <a:lstStyle/>
          <a:p>
            <a:r>
              <a:rPr lang="en-US" sz="3600" dirty="0"/>
              <a:t>Overview section of the security policy</a:t>
            </a:r>
          </a:p>
        </p:txBody>
      </p:sp>
      <p:sp>
        <p:nvSpPr>
          <p:cNvPr id="4" name="Text Placeholder 3">
            <a:extLst>
              <a:ext uri="{FF2B5EF4-FFF2-40B4-BE49-F238E27FC236}">
                <a16:creationId xmlns:a16="http://schemas.microsoft.com/office/drawing/2014/main" id="{F6501D51-424F-4305-866D-D242D9938ABF}"/>
              </a:ext>
            </a:extLst>
          </p:cNvPr>
          <p:cNvSpPr>
            <a:spLocks noGrp="1"/>
          </p:cNvSpPr>
          <p:nvPr>
            <p:ph type="body" sz="half" idx="2"/>
          </p:nvPr>
        </p:nvSpPr>
        <p:spPr>
          <a:xfrm>
            <a:off x="2066127" y="1465055"/>
            <a:ext cx="9726070" cy="1674420"/>
          </a:xfrm>
        </p:spPr>
        <p:txBody>
          <a:bodyPr>
            <a:noAutofit/>
          </a:bodyPr>
          <a:lstStyle/>
          <a:p>
            <a:r>
              <a:rPr lang="en-US" sz="2400" i="1" dirty="0">
                <a:latin typeface="Times New Roman" panose="02020603050405020304" pitchFamily="18" charset="0"/>
                <a:ea typeface="Calibri" panose="020F0502020204030204" pitchFamily="34" charset="0"/>
              </a:rPr>
              <a:t>Smart devices are becoming more popular in the workplace. With these devices being in the workplace it opens up new threats to our organization. This policy with will lay a foundation to help mitigate the threats. </a:t>
            </a:r>
            <a:endParaRPr lang="en-US" sz="2400" dirty="0"/>
          </a:p>
        </p:txBody>
      </p:sp>
      <p:sp>
        <p:nvSpPr>
          <p:cNvPr id="7" name="TextBox 6">
            <a:extLst>
              <a:ext uri="{FF2B5EF4-FFF2-40B4-BE49-F238E27FC236}">
                <a16:creationId xmlns:a16="http://schemas.microsoft.com/office/drawing/2014/main" id="{0F5CA893-B573-4D68-8610-39239E20C2F2}"/>
              </a:ext>
            </a:extLst>
          </p:cNvPr>
          <p:cNvSpPr txBox="1"/>
          <p:nvPr/>
        </p:nvSpPr>
        <p:spPr>
          <a:xfrm>
            <a:off x="1188970" y="3010121"/>
            <a:ext cx="6103916" cy="1200329"/>
          </a:xfrm>
          <a:prstGeom prst="rect">
            <a:avLst/>
          </a:prstGeom>
          <a:noFill/>
        </p:spPr>
        <p:txBody>
          <a:bodyPr wrap="square">
            <a:spAutoFit/>
          </a:bodyPr>
          <a:lstStyle/>
          <a:p>
            <a:r>
              <a:rPr kumimoji="0" lang="en-US" sz="3600" b="0" i="0" u="none" strike="noStrike" kern="1200" cap="all" spc="0" normalizeH="0" baseline="0" noProof="0" dirty="0">
                <a:ln>
                  <a:noFill/>
                </a:ln>
                <a:solidFill>
                  <a:prstClr val="white"/>
                </a:solidFill>
                <a:effectLst/>
                <a:uLnTx/>
                <a:uFillTx/>
                <a:latin typeface="Tw Cen MT" panose="020B0602020104020603"/>
                <a:ea typeface="+mj-ea"/>
                <a:cs typeface="+mj-cs"/>
              </a:rPr>
              <a:t>Purpose section of the security policy</a:t>
            </a:r>
            <a:endParaRPr lang="en-US" dirty="0"/>
          </a:p>
        </p:txBody>
      </p:sp>
      <p:sp>
        <p:nvSpPr>
          <p:cNvPr id="9" name="TextBox 8">
            <a:extLst>
              <a:ext uri="{FF2B5EF4-FFF2-40B4-BE49-F238E27FC236}">
                <a16:creationId xmlns:a16="http://schemas.microsoft.com/office/drawing/2014/main" id="{276E49B6-9AF6-4E36-A183-137B871E1CC7}"/>
              </a:ext>
            </a:extLst>
          </p:cNvPr>
          <p:cNvSpPr txBox="1"/>
          <p:nvPr/>
        </p:nvSpPr>
        <p:spPr>
          <a:xfrm>
            <a:off x="2066127" y="4210450"/>
            <a:ext cx="8514608" cy="2181944"/>
          </a:xfrm>
          <a:prstGeom prst="rect">
            <a:avLst/>
          </a:prstGeom>
          <a:noFill/>
        </p:spPr>
        <p:txBody>
          <a:bodyPr wrap="square">
            <a:spAutoFit/>
          </a:bodyPr>
          <a:lstStyle/>
          <a:p>
            <a:pPr marL="0" marR="0" lvl="0" indent="0" algn="l" defTabSz="914400" rtl="0" eaLnBrk="1" fontAlgn="auto" latinLnBrk="0" hangingPunct="1">
              <a:lnSpc>
                <a:spcPct val="115000"/>
              </a:lnSpc>
              <a:spcBef>
                <a:spcPts val="205"/>
              </a:spcBef>
              <a:spcAft>
                <a:spcPts val="0"/>
              </a:spcAft>
              <a:buClrTx/>
              <a:buSzPct val="125000"/>
              <a:buFont typeface="Arial" panose="020B0604020202020204" pitchFamily="34" charset="0"/>
              <a:buNone/>
              <a:tabLst/>
              <a:defRPr/>
            </a:pPr>
            <a:r>
              <a:rPr kumimoji="0" lang="en-US" sz="2400" b="0" i="1" u="none" strike="noStrike" kern="1200" cap="none" spc="5"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goal of this policy is to minimize all security threats to this organization This will be done by identifying devices that have vulnerabilities, to be able to reduce risk. Threats can be serious to the organization, as lost of data or a data breech. Threats will be located, assessed, and handled before damage is done.</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728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CC62-AD2F-48D3-A2FD-F75EB5931B89}"/>
              </a:ext>
            </a:extLst>
          </p:cNvPr>
          <p:cNvSpPr>
            <a:spLocks noGrp="1"/>
          </p:cNvSpPr>
          <p:nvPr>
            <p:ph type="title"/>
          </p:nvPr>
        </p:nvSpPr>
        <p:spPr>
          <a:xfrm>
            <a:off x="1141412" y="-497763"/>
            <a:ext cx="4036229" cy="1478570"/>
          </a:xfrm>
        </p:spPr>
        <p:txBody>
          <a:bodyPr/>
          <a:lstStyle/>
          <a:p>
            <a:r>
              <a:rPr lang="en-US" dirty="0"/>
              <a:t>Course Summary</a:t>
            </a:r>
          </a:p>
        </p:txBody>
      </p:sp>
      <p:sp>
        <p:nvSpPr>
          <p:cNvPr id="3" name="Content Placeholder 2">
            <a:extLst>
              <a:ext uri="{FF2B5EF4-FFF2-40B4-BE49-F238E27FC236}">
                <a16:creationId xmlns:a16="http://schemas.microsoft.com/office/drawing/2014/main" id="{CCF5AC22-5BB9-428A-B2D2-D5086835D084}"/>
              </a:ext>
            </a:extLst>
          </p:cNvPr>
          <p:cNvSpPr>
            <a:spLocks noGrp="1"/>
          </p:cNvSpPr>
          <p:nvPr>
            <p:ph idx="1"/>
          </p:nvPr>
        </p:nvSpPr>
        <p:spPr>
          <a:xfrm>
            <a:off x="1214045" y="463138"/>
            <a:ext cx="6577549" cy="2256311"/>
          </a:xfrm>
        </p:spPr>
        <p:txBody>
          <a:bodyPr/>
          <a:lstStyle/>
          <a:p>
            <a:pPr marL="0" indent="0">
              <a:buNone/>
            </a:pPr>
            <a:r>
              <a:rPr lang="en-US" dirty="0"/>
              <a:t>The course covers the fundamentals of network security. Internal and external threats were presented, to use techniques and methods to reduce and mitigate those threats. IOT security device was built to simulate a home security system device. </a:t>
            </a:r>
          </a:p>
        </p:txBody>
      </p:sp>
      <p:sp>
        <p:nvSpPr>
          <p:cNvPr id="4" name="TextBox 3">
            <a:extLst>
              <a:ext uri="{FF2B5EF4-FFF2-40B4-BE49-F238E27FC236}">
                <a16:creationId xmlns:a16="http://schemas.microsoft.com/office/drawing/2014/main" id="{9FB5413F-ED15-482D-8E85-984FF1F51ACE}"/>
              </a:ext>
            </a:extLst>
          </p:cNvPr>
          <p:cNvSpPr txBox="1"/>
          <p:nvPr/>
        </p:nvSpPr>
        <p:spPr>
          <a:xfrm>
            <a:off x="1141412" y="3701132"/>
            <a:ext cx="3381706" cy="646331"/>
          </a:xfrm>
          <a:prstGeom prst="rect">
            <a:avLst/>
          </a:prstGeom>
          <a:noFill/>
        </p:spPr>
        <p:txBody>
          <a:bodyPr wrap="square" rtlCol="0">
            <a:spAutoFit/>
          </a:bodyPr>
          <a:lstStyle/>
          <a:p>
            <a:r>
              <a:rPr lang="en-US" sz="3600" dirty="0"/>
              <a:t>Topics Covered</a:t>
            </a:r>
          </a:p>
        </p:txBody>
      </p:sp>
      <p:sp>
        <p:nvSpPr>
          <p:cNvPr id="5" name="TextBox 4">
            <a:extLst>
              <a:ext uri="{FF2B5EF4-FFF2-40B4-BE49-F238E27FC236}">
                <a16:creationId xmlns:a16="http://schemas.microsoft.com/office/drawing/2014/main" id="{C15C87FC-5ACB-4AB5-925F-1AEC6614AF1B}"/>
              </a:ext>
            </a:extLst>
          </p:cNvPr>
          <p:cNvSpPr txBox="1"/>
          <p:nvPr/>
        </p:nvSpPr>
        <p:spPr>
          <a:xfrm>
            <a:off x="4523119" y="3859481"/>
            <a:ext cx="698407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Electrical circuits and ESP32 Microprocessor</a:t>
            </a:r>
          </a:p>
          <a:p>
            <a:pPr marL="285750" indent="-285750">
              <a:buFont typeface="Arial" panose="020B0604020202020204" pitchFamily="34" charset="0"/>
              <a:buChar char="•"/>
            </a:pPr>
            <a:r>
              <a:rPr lang="en-US" dirty="0"/>
              <a:t>Python and Hypertext</a:t>
            </a:r>
          </a:p>
          <a:p>
            <a:pPr marL="285750" indent="-285750">
              <a:buFont typeface="Arial" panose="020B0604020202020204" pitchFamily="34" charset="0"/>
              <a:buChar char="•"/>
            </a:pPr>
            <a:r>
              <a:rPr lang="en-US" dirty="0"/>
              <a:t>Vulnerability Assessment</a:t>
            </a:r>
          </a:p>
          <a:p>
            <a:pPr marL="285750" indent="-285750">
              <a:buFont typeface="Arial" panose="020B0604020202020204" pitchFamily="34" charset="0"/>
              <a:buChar char="•"/>
            </a:pPr>
            <a:r>
              <a:rPr lang="en-US" dirty="0"/>
              <a:t>Stateful Firewall and Multi Factor Authentication (Google Authenticator)</a:t>
            </a:r>
          </a:p>
          <a:p>
            <a:pPr marL="285750" indent="-285750">
              <a:buFont typeface="Arial" panose="020B0604020202020204" pitchFamily="34" charset="0"/>
              <a:buChar char="•"/>
            </a:pPr>
            <a:r>
              <a:rPr lang="en-US" dirty="0"/>
              <a:t>Bring Your Own Device (BYOD) Security Policy</a:t>
            </a:r>
          </a:p>
          <a:p>
            <a:pPr marL="285750" indent="-285750">
              <a:buFont typeface="Arial" panose="020B0604020202020204" pitchFamily="34" charset="0"/>
              <a:buChar char="•"/>
            </a:pPr>
            <a:r>
              <a:rPr lang="en-US" dirty="0"/>
              <a:t>Asymmetric Key Encryption and Password Enforcement Policy </a:t>
            </a:r>
          </a:p>
        </p:txBody>
      </p:sp>
    </p:spTree>
    <p:extLst>
      <p:ext uri="{BB962C8B-B14F-4D97-AF65-F5344CB8AC3E}">
        <p14:creationId xmlns:p14="http://schemas.microsoft.com/office/powerpoint/2010/main" val="2721679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60223" y="0"/>
            <a:ext cx="3561159" cy="1582682"/>
          </a:xfrm>
        </p:spPr>
        <p:txBody>
          <a:bodyPr>
            <a:noAutofit/>
          </a:bodyPr>
          <a:lstStyle/>
          <a:p>
            <a:r>
              <a:rPr lang="en-US" sz="3600" dirty="0"/>
              <a:t>Scope </a:t>
            </a:r>
            <a:br>
              <a:rPr lang="en-US" sz="3600" dirty="0"/>
            </a:br>
            <a:r>
              <a:rPr lang="en-US" sz="3600" dirty="0"/>
              <a:t>section of the security policy</a:t>
            </a:r>
          </a:p>
        </p:txBody>
      </p:sp>
      <p:sp>
        <p:nvSpPr>
          <p:cNvPr id="4" name="Text Placeholder 3">
            <a:extLst>
              <a:ext uri="{FF2B5EF4-FFF2-40B4-BE49-F238E27FC236}">
                <a16:creationId xmlns:a16="http://schemas.microsoft.com/office/drawing/2014/main" id="{F6501D51-424F-4305-866D-D242D9938ABF}"/>
              </a:ext>
            </a:extLst>
          </p:cNvPr>
          <p:cNvSpPr>
            <a:spLocks noGrp="1"/>
          </p:cNvSpPr>
          <p:nvPr>
            <p:ph type="body" sz="half" idx="2"/>
          </p:nvPr>
        </p:nvSpPr>
        <p:spPr>
          <a:xfrm>
            <a:off x="1976251" y="1789215"/>
            <a:ext cx="9329057" cy="2209800"/>
          </a:xfrm>
        </p:spPr>
        <p:txBody>
          <a:bodyPr>
            <a:noAutofit/>
          </a:bodyPr>
          <a:lstStyle/>
          <a:p>
            <a:pPr marR="58420">
              <a:lnSpc>
                <a:spcPct val="115000"/>
              </a:lnSpc>
              <a:spcBef>
                <a:spcPts val="205"/>
              </a:spcBef>
            </a:pPr>
            <a:r>
              <a:rPr lang="en-US" sz="2400" i="1" spc="10" dirty="0">
                <a:latin typeface="Times New Roman" panose="02020603050405020304" pitchFamily="18" charset="0"/>
                <a:ea typeface="Times New Roman" panose="02020603050405020304" pitchFamily="18" charset="0"/>
                <a:cs typeface="Times New Roman" panose="02020603050405020304" pitchFamily="18" charset="0"/>
              </a:rPr>
              <a:t>At no time when on company grounds will personal devices be connected to organizational network. Personal device include but are not limited to laptops, smartphones, smartwatches, and or a device that can be connected to a network and pose a threat to the organization. A sperate network has been made for uses for employees during breaks. While on the “guest” network company website and/or data shall not be accessed. For access to this network approval shall be obtained from management and IT department.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6546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48347" y="78581"/>
            <a:ext cx="3573034" cy="1731765"/>
          </a:xfrm>
        </p:spPr>
        <p:txBody>
          <a:bodyPr>
            <a:noAutofit/>
          </a:bodyPr>
          <a:lstStyle/>
          <a:p>
            <a:r>
              <a:rPr lang="en-US" sz="3600" dirty="0"/>
              <a:t>Policy </a:t>
            </a:r>
            <a:br>
              <a:rPr lang="en-US" sz="3600" dirty="0"/>
            </a:br>
            <a:r>
              <a:rPr lang="en-US" sz="3600" dirty="0"/>
              <a:t>section of the security policy</a:t>
            </a:r>
          </a:p>
        </p:txBody>
      </p:sp>
      <p:sp>
        <p:nvSpPr>
          <p:cNvPr id="4" name="Text Placeholder 3">
            <a:extLst>
              <a:ext uri="{FF2B5EF4-FFF2-40B4-BE49-F238E27FC236}">
                <a16:creationId xmlns:a16="http://schemas.microsoft.com/office/drawing/2014/main" id="{F6501D51-424F-4305-866D-D242D9938ABF}"/>
              </a:ext>
            </a:extLst>
          </p:cNvPr>
          <p:cNvSpPr>
            <a:spLocks noGrp="1"/>
          </p:cNvSpPr>
          <p:nvPr>
            <p:ph type="body" sz="half" idx="2"/>
          </p:nvPr>
        </p:nvSpPr>
        <p:spPr>
          <a:xfrm>
            <a:off x="2120285" y="2029048"/>
            <a:ext cx="9054395" cy="1399952"/>
          </a:xfrm>
        </p:spPr>
        <p:txBody>
          <a:bodyPr>
            <a:noAutofit/>
          </a:bodyPr>
          <a:lstStyle/>
          <a:p>
            <a:pPr>
              <a:lnSpc>
                <a:spcPct val="115000"/>
              </a:lnSpc>
              <a:spcBef>
                <a:spcPts val="205"/>
              </a:spcBef>
              <a:buSzTx/>
              <a:defRPr/>
            </a:pPr>
            <a:r>
              <a:rPr lang="en-US" sz="2400" i="1" spc="15" dirty="0">
                <a:latin typeface="Times New Roman" panose="02020603050405020304" pitchFamily="18" charset="0"/>
                <a:ea typeface="Times New Roman" panose="02020603050405020304" pitchFamily="18" charset="0"/>
                <a:cs typeface="Times New Roman" panose="02020603050405020304" pitchFamily="18" charset="0"/>
              </a:rPr>
              <a:t>Any device that connects to “guest” network will be connected to the VPN that is provided to gain access to the network. Along with that the device shall be up to date with the latest software. If the device has a firewall, this must be turned on. After this is done you will login to the site provided to you by the IT department to scan the device to make sure the device is with in policy and regulations. If not, the device will not be grained access. If multiple attempts are tired to access the network and failed; thus person(s) will attend IT security training.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3730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1188131" y="1555668"/>
            <a:ext cx="10366560" cy="430144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400" dirty="0"/>
              <a:t>In what way does risk assessment impact the development of Program (security) Policies? </a:t>
            </a:r>
          </a:p>
          <a:p>
            <a:r>
              <a:rPr lang="en-US" sz="2400" dirty="0"/>
              <a:t>With risk assessment, it helps detect common risk that can occur. This helps the security policy be built around the risk assessment. </a:t>
            </a:r>
          </a:p>
          <a:p>
            <a:endParaRPr lang="en-US" sz="2400" dirty="0"/>
          </a:p>
          <a:p>
            <a:endParaRPr lang="en-US" sz="2400" dirty="0"/>
          </a:p>
          <a:p>
            <a:r>
              <a:rPr lang="en-US" sz="2400" dirty="0"/>
              <a:t>When is it appropriate to review an organization's Issue-specific (security) Policy?</a:t>
            </a:r>
          </a:p>
          <a:p>
            <a:r>
              <a:rPr lang="en-US" sz="2400" dirty="0"/>
              <a:t>It is appropriate to review an organization’s issue-specific (security) policy when you start to work at the organization. It is also appropriate to review it when a reasonable doubt about and issue cross the mind pertaining to the topic.</a:t>
            </a: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1188131" y="434149"/>
            <a:ext cx="5486400" cy="566738"/>
          </a:xfrm>
        </p:spPr>
        <p:txBody>
          <a:bodyPr>
            <a:noAutofit/>
          </a:bodyPr>
          <a:lstStyle/>
          <a:p>
            <a:r>
              <a:rPr lang="en-US" sz="3600" dirty="0"/>
              <a:t>Questions</a:t>
            </a:r>
          </a:p>
        </p:txBody>
      </p:sp>
    </p:spTree>
    <p:extLst>
      <p:ext uri="{BB962C8B-B14F-4D97-AF65-F5344CB8AC3E}">
        <p14:creationId xmlns:p14="http://schemas.microsoft.com/office/powerpoint/2010/main" val="4291003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6CC1-6862-4A9F-BF26-070CBC33F885}"/>
              </a:ext>
            </a:extLst>
          </p:cNvPr>
          <p:cNvSpPr>
            <a:spLocks noGrp="1"/>
          </p:cNvSpPr>
          <p:nvPr>
            <p:ph type="title"/>
          </p:nvPr>
        </p:nvSpPr>
        <p:spPr>
          <a:xfrm>
            <a:off x="4255226" y="106878"/>
            <a:ext cx="3681548" cy="729444"/>
          </a:xfrm>
        </p:spPr>
        <p:txBody>
          <a:bodyPr>
            <a:normAutofit fontScale="90000"/>
          </a:bodyPr>
          <a:lstStyle/>
          <a:p>
            <a:r>
              <a:rPr lang="en-US" sz="3600" dirty="0"/>
              <a:t>Lessons Learned</a:t>
            </a:r>
          </a:p>
        </p:txBody>
      </p:sp>
      <p:sp>
        <p:nvSpPr>
          <p:cNvPr id="4" name="Text Placeholder 3">
            <a:extLst>
              <a:ext uri="{FF2B5EF4-FFF2-40B4-BE49-F238E27FC236}">
                <a16:creationId xmlns:a16="http://schemas.microsoft.com/office/drawing/2014/main" id="{ED19DB1B-25B2-42A7-9C0A-CFCE4964743F}"/>
              </a:ext>
            </a:extLst>
          </p:cNvPr>
          <p:cNvSpPr>
            <a:spLocks noGrp="1"/>
          </p:cNvSpPr>
          <p:nvPr>
            <p:ph type="body" sz="half" idx="2"/>
          </p:nvPr>
        </p:nvSpPr>
        <p:spPr>
          <a:xfrm>
            <a:off x="3128744" y="1658143"/>
            <a:ext cx="5934511" cy="3541714"/>
          </a:xfrm>
        </p:spPr>
        <p:txBody>
          <a:bodyPr>
            <a:normAutofit/>
          </a:bodyPr>
          <a:lstStyle/>
          <a:p>
            <a:pPr marL="342900" indent="-342900">
              <a:buFont typeface="Arial" panose="020B0604020202020204" pitchFamily="34" charset="0"/>
              <a:buChar char="•"/>
            </a:pPr>
            <a:r>
              <a:rPr lang="en-US" sz="2400" dirty="0"/>
              <a:t>Sans is an excellent resource for security information.</a:t>
            </a:r>
          </a:p>
          <a:p>
            <a:pPr marL="342900" indent="-342900">
              <a:buFont typeface="Arial" panose="020B0604020202020204" pitchFamily="34" charset="0"/>
              <a:buChar char="•"/>
            </a:pPr>
            <a:r>
              <a:rPr lang="en-US" sz="2400" dirty="0"/>
              <a:t>Management must support the policy</a:t>
            </a:r>
          </a:p>
          <a:p>
            <a:pPr marL="342900" indent="-342900">
              <a:buFont typeface="Arial" panose="020B0604020202020204" pitchFamily="34" charset="0"/>
              <a:buChar char="•"/>
            </a:pPr>
            <a:r>
              <a:rPr lang="en-US" sz="2400" dirty="0"/>
              <a:t>Security Policy must cover overview, scope, purpose, and policy.</a:t>
            </a:r>
          </a:p>
        </p:txBody>
      </p:sp>
    </p:spTree>
    <p:extLst>
      <p:ext uri="{BB962C8B-B14F-4D97-AF65-F5344CB8AC3E}">
        <p14:creationId xmlns:p14="http://schemas.microsoft.com/office/powerpoint/2010/main" val="333605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350D-3833-454B-9FF9-8454F136033A}"/>
              </a:ext>
            </a:extLst>
          </p:cNvPr>
          <p:cNvSpPr>
            <a:spLocks noGrp="1"/>
          </p:cNvSpPr>
          <p:nvPr>
            <p:ph type="title"/>
          </p:nvPr>
        </p:nvSpPr>
        <p:spPr>
          <a:xfrm>
            <a:off x="873623" y="2250306"/>
            <a:ext cx="2623065" cy="1478570"/>
          </a:xfrm>
        </p:spPr>
        <p:txBody>
          <a:bodyPr/>
          <a:lstStyle/>
          <a:p>
            <a:r>
              <a:rPr lang="en-US" dirty="0"/>
              <a:t>Objective-</a:t>
            </a:r>
          </a:p>
        </p:txBody>
      </p:sp>
      <p:sp>
        <p:nvSpPr>
          <p:cNvPr id="3" name="Content Placeholder 2">
            <a:extLst>
              <a:ext uri="{FF2B5EF4-FFF2-40B4-BE49-F238E27FC236}">
                <a16:creationId xmlns:a16="http://schemas.microsoft.com/office/drawing/2014/main" id="{41D8A156-9B15-44E9-B86C-D8CC829CD353}"/>
              </a:ext>
            </a:extLst>
          </p:cNvPr>
          <p:cNvSpPr>
            <a:spLocks noGrp="1"/>
          </p:cNvSpPr>
          <p:nvPr>
            <p:ph idx="1"/>
          </p:nvPr>
        </p:nvSpPr>
        <p:spPr>
          <a:xfrm>
            <a:off x="2002079" y="3111334"/>
            <a:ext cx="9546380" cy="1823749"/>
          </a:xfrm>
        </p:spPr>
        <p:txBody>
          <a:bodyPr/>
          <a:lstStyle/>
          <a:p>
            <a:pPr marL="0" indent="0">
              <a:buNone/>
            </a:pPr>
            <a:r>
              <a:rPr lang="en-US" dirty="0"/>
              <a:t>To build a functional ESP32 driven circuit to detect motion using a proximity detector. This could be used as a centralized home security system. </a:t>
            </a:r>
          </a:p>
          <a:p>
            <a:pPr marL="0" indent="0">
              <a:buNone/>
            </a:pPr>
            <a:endParaRPr lang="en-US" dirty="0"/>
          </a:p>
        </p:txBody>
      </p:sp>
      <p:sp>
        <p:nvSpPr>
          <p:cNvPr id="6" name="Title 1">
            <a:extLst>
              <a:ext uri="{FF2B5EF4-FFF2-40B4-BE49-F238E27FC236}">
                <a16:creationId xmlns:a16="http://schemas.microsoft.com/office/drawing/2014/main" id="{E7BA5461-E79C-4627-A19D-894AFC703902}"/>
              </a:ext>
            </a:extLst>
          </p:cNvPr>
          <p:cNvSpPr txBox="1">
            <a:spLocks/>
          </p:cNvSpPr>
          <p:nvPr/>
        </p:nvSpPr>
        <p:spPr>
          <a:xfrm>
            <a:off x="873623" y="3746666"/>
            <a:ext cx="2623065"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t>topics-</a:t>
            </a:r>
          </a:p>
        </p:txBody>
      </p:sp>
      <p:sp>
        <p:nvSpPr>
          <p:cNvPr id="7" name="Content Placeholder 2">
            <a:extLst>
              <a:ext uri="{FF2B5EF4-FFF2-40B4-BE49-F238E27FC236}">
                <a16:creationId xmlns:a16="http://schemas.microsoft.com/office/drawing/2014/main" id="{C135AEB3-BD46-4132-9EFB-4B496F67421B}"/>
              </a:ext>
            </a:extLst>
          </p:cNvPr>
          <p:cNvSpPr txBox="1">
            <a:spLocks/>
          </p:cNvSpPr>
          <p:nvPr/>
        </p:nvSpPr>
        <p:spPr>
          <a:xfrm>
            <a:off x="2002079" y="4625485"/>
            <a:ext cx="9546380" cy="238689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t>ESP32 Microprocessor Functions</a:t>
            </a:r>
          </a:p>
          <a:p>
            <a:r>
              <a:rPr lang="en-US" dirty="0"/>
              <a:t>Electrical Circuit Concept</a:t>
            </a:r>
          </a:p>
          <a:p>
            <a:r>
              <a:rPr lang="en-US" dirty="0"/>
              <a:t>Python</a:t>
            </a:r>
          </a:p>
          <a:p>
            <a:r>
              <a:rPr lang="en-US" dirty="0"/>
              <a:t>Hypertext</a:t>
            </a:r>
          </a:p>
          <a:p>
            <a:r>
              <a:rPr lang="en-US" dirty="0"/>
              <a:t>Infra-red proximity detector</a:t>
            </a:r>
          </a:p>
          <a:p>
            <a:pPr marL="0" indent="0">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8BA2BFA5-0C14-4F57-83FE-77A069CE7CD4}"/>
              </a:ext>
            </a:extLst>
          </p:cNvPr>
          <p:cNvPicPr>
            <a:picLocks noChangeAspect="1"/>
          </p:cNvPicPr>
          <p:nvPr/>
        </p:nvPicPr>
        <p:blipFill>
          <a:blip r:embed="rId2"/>
          <a:stretch>
            <a:fillRect/>
          </a:stretch>
        </p:blipFill>
        <p:spPr>
          <a:xfrm>
            <a:off x="677736" y="657319"/>
            <a:ext cx="5206435" cy="1950889"/>
          </a:xfrm>
          <a:prstGeom prst="rect">
            <a:avLst/>
          </a:prstGeom>
        </p:spPr>
      </p:pic>
    </p:spTree>
    <p:extLst>
      <p:ext uri="{BB962C8B-B14F-4D97-AF65-F5344CB8AC3E}">
        <p14:creationId xmlns:p14="http://schemas.microsoft.com/office/powerpoint/2010/main" val="2546504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151526" y="290699"/>
            <a:ext cx="3772170" cy="1536867"/>
          </a:xfrm>
        </p:spPr>
        <p:txBody>
          <a:bodyPr>
            <a:normAutofit/>
          </a:bodyPr>
          <a:lstStyle/>
          <a:p>
            <a:r>
              <a:rPr lang="en-US" sz="3300" dirty="0"/>
              <a:t>Passive buzzer breadboard layout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979223" y="4763253"/>
            <a:ext cx="3425188" cy="2004431"/>
          </a:xfrm>
        </p:spPr>
        <p:txBody>
          <a:bodyPr>
            <a:normAutofit lnSpcReduction="10000"/>
          </a:bodyPr>
          <a:lstStyle/>
          <a:p>
            <a:r>
              <a:rPr lang="en-US" dirty="0"/>
              <a:t>The picture should show:</a:t>
            </a:r>
          </a:p>
          <a:p>
            <a:pPr marL="285750" indent="-285750">
              <a:buFont typeface="Arial" panose="020B0604020202020204" pitchFamily="34" charset="0"/>
              <a:buChar char="•"/>
            </a:pPr>
            <a:r>
              <a:rPr lang="en-US" dirty="0"/>
              <a:t>ESP32</a:t>
            </a:r>
          </a:p>
          <a:p>
            <a:pPr marL="285750" indent="-285750">
              <a:buFont typeface="Arial" panose="020B0604020202020204" pitchFamily="34" charset="0"/>
              <a:buChar char="•"/>
            </a:pPr>
            <a:r>
              <a:rPr lang="en-US" dirty="0"/>
              <a:t>Passive buzzer</a:t>
            </a:r>
          </a:p>
          <a:p>
            <a:pPr marL="285750" indent="-285750">
              <a:buFont typeface="Arial" panose="020B0604020202020204" pitchFamily="34" charset="0"/>
              <a:buChar char="•"/>
            </a:pPr>
            <a:r>
              <a:rPr lang="en-US" dirty="0"/>
              <a:t>Motion sensor</a:t>
            </a:r>
          </a:p>
          <a:p>
            <a:pPr marL="285750" indent="-285750">
              <a:buFont typeface="Arial" panose="020B0604020202020204" pitchFamily="34" charset="0"/>
              <a:buChar char="•"/>
            </a:pPr>
            <a:r>
              <a:rPr lang="en-US" dirty="0"/>
              <a:t>Wires</a:t>
            </a:r>
          </a:p>
        </p:txBody>
      </p:sp>
      <p:pic>
        <p:nvPicPr>
          <p:cNvPr id="4" name="Picture 3" descr="A close up of a device&#10;&#10;Description automatically generated">
            <a:extLst>
              <a:ext uri="{FF2B5EF4-FFF2-40B4-BE49-F238E27FC236}">
                <a16:creationId xmlns:a16="http://schemas.microsoft.com/office/drawing/2014/main" id="{4FBF9A49-0A81-4B02-A3FF-745D238637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223" y="1798124"/>
            <a:ext cx="4116777" cy="3087583"/>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9ED9A842-659E-4F06-8AB4-4B175064C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98124"/>
            <a:ext cx="3925709" cy="3259671"/>
          </a:xfrm>
          <a:prstGeom prst="rect">
            <a:avLst/>
          </a:prstGeom>
        </p:spPr>
      </p:pic>
      <p:sp>
        <p:nvSpPr>
          <p:cNvPr id="8" name="TextBox 7">
            <a:extLst>
              <a:ext uri="{FF2B5EF4-FFF2-40B4-BE49-F238E27FC236}">
                <a16:creationId xmlns:a16="http://schemas.microsoft.com/office/drawing/2014/main" id="{1B9C0DC2-A5BE-4EB5-B782-F5E3417FE681}"/>
              </a:ext>
            </a:extLst>
          </p:cNvPr>
          <p:cNvSpPr txBox="1"/>
          <p:nvPr/>
        </p:nvSpPr>
        <p:spPr>
          <a:xfrm>
            <a:off x="6792685" y="5165305"/>
            <a:ext cx="3055917" cy="1200329"/>
          </a:xfrm>
          <a:prstGeom prst="rect">
            <a:avLst/>
          </a:prstGeom>
          <a:noFill/>
        </p:spPr>
        <p:txBody>
          <a:bodyPr wrap="square">
            <a:spAutoFit/>
          </a:bodyPr>
          <a:lstStyle/>
          <a:p>
            <a:r>
              <a:rPr lang="en-US" dirty="0"/>
              <a:t>The screenshot should show: </a:t>
            </a:r>
          </a:p>
          <a:p>
            <a:r>
              <a:rPr lang="en-US" dirty="0"/>
              <a:t>1. “Motion detected” message</a:t>
            </a:r>
          </a:p>
          <a:p>
            <a:r>
              <a:rPr lang="en-US" dirty="0"/>
              <a:t>2. Interruption source</a:t>
            </a:r>
          </a:p>
          <a:p>
            <a:r>
              <a:rPr lang="en-US" dirty="0"/>
              <a:t>3. “Motion stopped” message</a:t>
            </a:r>
          </a:p>
        </p:txBody>
      </p:sp>
      <p:sp>
        <p:nvSpPr>
          <p:cNvPr id="10" name="TextBox 9">
            <a:extLst>
              <a:ext uri="{FF2B5EF4-FFF2-40B4-BE49-F238E27FC236}">
                <a16:creationId xmlns:a16="http://schemas.microsoft.com/office/drawing/2014/main" id="{68A6212A-63A4-423D-888C-A8B9559E9810}"/>
              </a:ext>
            </a:extLst>
          </p:cNvPr>
          <p:cNvSpPr txBox="1"/>
          <p:nvPr/>
        </p:nvSpPr>
        <p:spPr>
          <a:xfrm>
            <a:off x="6268306" y="458967"/>
            <a:ext cx="3055917" cy="1200329"/>
          </a:xfrm>
          <a:prstGeom prst="rect">
            <a:avLst/>
          </a:prstGeom>
          <a:noFill/>
        </p:spPr>
        <p:txBody>
          <a:bodyPr wrap="square">
            <a:spAutoFit/>
          </a:bodyPr>
          <a:lstStyle/>
          <a:p>
            <a:r>
              <a:rPr lang="en-US" sz="3600" b="0" dirty="0"/>
              <a:t>Passive buzzer system output</a:t>
            </a:r>
            <a:endParaRPr lang="en-US" sz="3600" dirty="0"/>
          </a:p>
        </p:txBody>
      </p:sp>
    </p:spTree>
    <p:extLst>
      <p:ext uri="{BB962C8B-B14F-4D97-AF65-F5344CB8AC3E}">
        <p14:creationId xmlns:p14="http://schemas.microsoft.com/office/powerpoint/2010/main" val="4015535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D0CBDD-D7E2-4004-90A8-29057DFD7607}"/>
              </a:ext>
            </a:extLst>
          </p:cNvPr>
          <p:cNvPicPr>
            <a:picLocks noChangeAspect="1"/>
          </p:cNvPicPr>
          <p:nvPr/>
        </p:nvPicPr>
        <p:blipFill>
          <a:blip r:embed="rId2"/>
          <a:stretch>
            <a:fillRect/>
          </a:stretch>
        </p:blipFill>
        <p:spPr>
          <a:xfrm>
            <a:off x="2109702" y="1760021"/>
            <a:ext cx="3419011" cy="2566232"/>
          </a:xfrm>
          <a:prstGeom prst="rect">
            <a:avLst/>
          </a:prstGeom>
        </p:spPr>
      </p:pic>
      <p:sp>
        <p:nvSpPr>
          <p:cNvPr id="8" name="TextBox 7">
            <a:extLst>
              <a:ext uri="{FF2B5EF4-FFF2-40B4-BE49-F238E27FC236}">
                <a16:creationId xmlns:a16="http://schemas.microsoft.com/office/drawing/2014/main" id="{5CEAC287-764E-4498-832D-CAD04A1870CE}"/>
              </a:ext>
            </a:extLst>
          </p:cNvPr>
          <p:cNvSpPr txBox="1"/>
          <p:nvPr/>
        </p:nvSpPr>
        <p:spPr>
          <a:xfrm>
            <a:off x="2338364" y="4657999"/>
            <a:ext cx="2880663" cy="1748061"/>
          </a:xfrm>
          <a:prstGeom prst="rect">
            <a:avLst/>
          </a:prstGeom>
          <a:noFill/>
        </p:spPr>
        <p:txBody>
          <a:bodyPr wrap="square">
            <a:spAutoFit/>
          </a:bodyPr>
          <a:lstStyle/>
          <a:p>
            <a:r>
              <a:rPr lang="en-US" dirty="0"/>
              <a:t>The picture should show:</a:t>
            </a:r>
          </a:p>
          <a:p>
            <a:pPr marL="285750" indent="-285750">
              <a:buFont typeface="Arial" panose="020B0604020202020204" pitchFamily="34" charset="0"/>
              <a:buChar char="•"/>
            </a:pPr>
            <a:r>
              <a:rPr lang="en-US" dirty="0"/>
              <a:t>ESP32</a:t>
            </a:r>
          </a:p>
          <a:p>
            <a:pPr marL="285750" indent="-285750">
              <a:buFont typeface="Arial" panose="020B0604020202020204" pitchFamily="34" charset="0"/>
              <a:buChar char="•"/>
            </a:pPr>
            <a:r>
              <a:rPr lang="en-US" dirty="0"/>
              <a:t>Passive buzzer</a:t>
            </a:r>
          </a:p>
          <a:p>
            <a:pPr marL="285750" indent="-285750">
              <a:buFont typeface="Arial" panose="020B0604020202020204" pitchFamily="34" charset="0"/>
              <a:buChar char="•"/>
            </a:pPr>
            <a:r>
              <a:rPr lang="en-US" dirty="0"/>
              <a:t>Active buzzer</a:t>
            </a:r>
          </a:p>
          <a:p>
            <a:pPr marL="285750" indent="-285750">
              <a:buFont typeface="Arial" panose="020B0604020202020204" pitchFamily="34" charset="0"/>
              <a:buChar char="•"/>
            </a:pPr>
            <a:r>
              <a:rPr lang="en-US" dirty="0"/>
              <a:t>Motion sensor</a:t>
            </a:r>
          </a:p>
          <a:p>
            <a:pPr marL="285750" indent="-285750">
              <a:buFont typeface="Arial" panose="020B0604020202020204" pitchFamily="34" charset="0"/>
              <a:buChar char="•"/>
            </a:pPr>
            <a:r>
              <a:rPr lang="en-US" dirty="0"/>
              <a:t>Wires</a:t>
            </a:r>
          </a:p>
        </p:txBody>
      </p:sp>
      <p:sp>
        <p:nvSpPr>
          <p:cNvPr id="10" name="TextBox 9">
            <a:extLst>
              <a:ext uri="{FF2B5EF4-FFF2-40B4-BE49-F238E27FC236}">
                <a16:creationId xmlns:a16="http://schemas.microsoft.com/office/drawing/2014/main" id="{E07239D6-40A6-49C6-9317-2C81E897D621}"/>
              </a:ext>
            </a:extLst>
          </p:cNvPr>
          <p:cNvSpPr txBox="1"/>
          <p:nvPr/>
        </p:nvSpPr>
        <p:spPr>
          <a:xfrm>
            <a:off x="943601" y="593434"/>
            <a:ext cx="5235463" cy="1200329"/>
          </a:xfrm>
          <a:prstGeom prst="rect">
            <a:avLst/>
          </a:prstGeom>
          <a:noFill/>
        </p:spPr>
        <p:txBody>
          <a:bodyPr wrap="square">
            <a:spAutoFit/>
          </a:bodyPr>
          <a:lstStyle/>
          <a:p>
            <a:r>
              <a:rPr lang="en-US" sz="3600" b="0" dirty="0"/>
              <a:t>Active buzzer breadboard layout</a:t>
            </a:r>
            <a:endParaRPr lang="en-US" sz="3600" dirty="0"/>
          </a:p>
        </p:txBody>
      </p:sp>
      <p:pic>
        <p:nvPicPr>
          <p:cNvPr id="12" name="Picture 11">
            <a:extLst>
              <a:ext uri="{FF2B5EF4-FFF2-40B4-BE49-F238E27FC236}">
                <a16:creationId xmlns:a16="http://schemas.microsoft.com/office/drawing/2014/main" id="{50EBA0CB-E81F-4A0E-B516-A1F7A121890D}"/>
              </a:ext>
            </a:extLst>
          </p:cNvPr>
          <p:cNvPicPr>
            <a:picLocks noChangeAspect="1"/>
          </p:cNvPicPr>
          <p:nvPr/>
        </p:nvPicPr>
        <p:blipFill>
          <a:blip r:embed="rId3"/>
          <a:stretch>
            <a:fillRect/>
          </a:stretch>
        </p:blipFill>
        <p:spPr>
          <a:xfrm>
            <a:off x="6519968" y="1238358"/>
            <a:ext cx="4606670" cy="3825560"/>
          </a:xfrm>
          <a:prstGeom prst="rect">
            <a:avLst/>
          </a:prstGeom>
        </p:spPr>
      </p:pic>
      <p:sp>
        <p:nvSpPr>
          <p:cNvPr id="14" name="TextBox 13">
            <a:extLst>
              <a:ext uri="{FF2B5EF4-FFF2-40B4-BE49-F238E27FC236}">
                <a16:creationId xmlns:a16="http://schemas.microsoft.com/office/drawing/2014/main" id="{DF143320-BA68-4F78-8CFD-53BECC79E676}"/>
              </a:ext>
            </a:extLst>
          </p:cNvPr>
          <p:cNvSpPr txBox="1"/>
          <p:nvPr/>
        </p:nvSpPr>
        <p:spPr>
          <a:xfrm>
            <a:off x="6519968" y="5157714"/>
            <a:ext cx="3594269" cy="1200329"/>
          </a:xfrm>
          <a:prstGeom prst="rect">
            <a:avLst/>
          </a:prstGeom>
          <a:noFill/>
        </p:spPr>
        <p:txBody>
          <a:bodyPr wrap="square">
            <a:spAutoFit/>
          </a:bodyPr>
          <a:lstStyle/>
          <a:p>
            <a:r>
              <a:rPr lang="en-US" dirty="0"/>
              <a:t>The screenshot should show: </a:t>
            </a:r>
          </a:p>
          <a:p>
            <a:r>
              <a:rPr lang="en-US" dirty="0"/>
              <a:t>1. “Motion detected” message</a:t>
            </a:r>
          </a:p>
          <a:p>
            <a:r>
              <a:rPr lang="en-US" dirty="0"/>
              <a:t>2. Interruption source</a:t>
            </a:r>
          </a:p>
          <a:p>
            <a:r>
              <a:rPr lang="en-US" dirty="0"/>
              <a:t>3. “Motion stopped” message</a:t>
            </a:r>
          </a:p>
        </p:txBody>
      </p:sp>
      <p:sp>
        <p:nvSpPr>
          <p:cNvPr id="16" name="TextBox 15">
            <a:extLst>
              <a:ext uri="{FF2B5EF4-FFF2-40B4-BE49-F238E27FC236}">
                <a16:creationId xmlns:a16="http://schemas.microsoft.com/office/drawing/2014/main" id="{7CB98425-4C43-45A8-A56E-0A81E15B419C}"/>
              </a:ext>
            </a:extLst>
          </p:cNvPr>
          <p:cNvSpPr txBox="1"/>
          <p:nvPr/>
        </p:nvSpPr>
        <p:spPr>
          <a:xfrm>
            <a:off x="6179064" y="593434"/>
            <a:ext cx="6103916" cy="646331"/>
          </a:xfrm>
          <a:prstGeom prst="rect">
            <a:avLst/>
          </a:prstGeom>
          <a:noFill/>
        </p:spPr>
        <p:txBody>
          <a:bodyPr wrap="square">
            <a:spAutoFit/>
          </a:bodyPr>
          <a:lstStyle/>
          <a:p>
            <a:r>
              <a:rPr lang="en-US" sz="3600" b="0" dirty="0"/>
              <a:t>Active buzzer system output</a:t>
            </a:r>
            <a:endParaRPr lang="en-US" sz="3600" dirty="0"/>
          </a:p>
        </p:txBody>
      </p:sp>
    </p:spTree>
    <p:extLst>
      <p:ext uri="{BB962C8B-B14F-4D97-AF65-F5344CB8AC3E}">
        <p14:creationId xmlns:p14="http://schemas.microsoft.com/office/powerpoint/2010/main" val="318093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237C-D1C2-4791-B4C4-9EEB89226733}"/>
              </a:ext>
            </a:extLst>
          </p:cNvPr>
          <p:cNvSpPr>
            <a:spLocks noGrp="1"/>
          </p:cNvSpPr>
          <p:nvPr>
            <p:ph type="title"/>
          </p:nvPr>
        </p:nvSpPr>
        <p:spPr>
          <a:xfrm>
            <a:off x="1224540" y="-720436"/>
            <a:ext cx="10733912" cy="1639886"/>
          </a:xfrm>
        </p:spPr>
        <p:txBody>
          <a:bodyPr/>
          <a:lstStyle/>
          <a:p>
            <a:r>
              <a:rPr lang="en-US" dirty="0"/>
              <a:t>Challenges Encountered and Learned</a:t>
            </a:r>
          </a:p>
        </p:txBody>
      </p:sp>
      <p:sp>
        <p:nvSpPr>
          <p:cNvPr id="4" name="Text Placeholder 3">
            <a:extLst>
              <a:ext uri="{FF2B5EF4-FFF2-40B4-BE49-F238E27FC236}">
                <a16:creationId xmlns:a16="http://schemas.microsoft.com/office/drawing/2014/main" id="{160405CA-DB3C-4AC9-AD19-72F5FEB06B65}"/>
              </a:ext>
            </a:extLst>
          </p:cNvPr>
          <p:cNvSpPr>
            <a:spLocks noGrp="1"/>
          </p:cNvSpPr>
          <p:nvPr>
            <p:ph type="body" sz="half" idx="2"/>
          </p:nvPr>
        </p:nvSpPr>
        <p:spPr>
          <a:xfrm>
            <a:off x="1626920" y="1413164"/>
            <a:ext cx="8752114" cy="4378036"/>
          </a:xfrm>
        </p:spPr>
        <p:txBody>
          <a:bodyPr>
            <a:normAutofit/>
          </a:bodyPr>
          <a:lstStyle/>
          <a:p>
            <a:pPr marL="342900" indent="-342900">
              <a:buFontTx/>
              <a:buChar char="-"/>
            </a:pPr>
            <a:r>
              <a:rPr lang="en-US" sz="2400" dirty="0"/>
              <a:t>Proximity detector sensitivity setting was too low. Adjustment made on device.</a:t>
            </a:r>
          </a:p>
          <a:p>
            <a:pPr marL="342900" indent="-342900">
              <a:buFontTx/>
              <a:buChar char="-"/>
            </a:pPr>
            <a:r>
              <a:rPr lang="en-US" sz="2400" dirty="0"/>
              <a:t>IR detector works better in dim light.</a:t>
            </a:r>
          </a:p>
          <a:p>
            <a:pPr marL="342900" indent="-342900">
              <a:buFontTx/>
              <a:buChar char="-"/>
            </a:pPr>
            <a:r>
              <a:rPr lang="en-US" sz="2400" dirty="0"/>
              <a:t>IR detector can be messed with other IR devices.</a:t>
            </a:r>
          </a:p>
          <a:p>
            <a:pPr marL="342900" indent="-342900">
              <a:buFontTx/>
              <a:buChar char="-"/>
            </a:pPr>
            <a:r>
              <a:rPr lang="en-US" sz="2400" dirty="0"/>
              <a:t>ESP32 is a device that can be used for a lot of things.</a:t>
            </a:r>
          </a:p>
        </p:txBody>
      </p:sp>
    </p:spTree>
    <p:extLst>
      <p:ext uri="{BB962C8B-B14F-4D97-AF65-F5344CB8AC3E}">
        <p14:creationId xmlns:p14="http://schemas.microsoft.com/office/powerpoint/2010/main" val="1955522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350D-3833-454B-9FF9-8454F136033A}"/>
              </a:ext>
            </a:extLst>
          </p:cNvPr>
          <p:cNvSpPr>
            <a:spLocks noGrp="1"/>
          </p:cNvSpPr>
          <p:nvPr>
            <p:ph type="title"/>
          </p:nvPr>
        </p:nvSpPr>
        <p:spPr>
          <a:xfrm>
            <a:off x="1141411" y="2274425"/>
            <a:ext cx="2623065" cy="1478570"/>
          </a:xfrm>
        </p:spPr>
        <p:txBody>
          <a:bodyPr/>
          <a:lstStyle/>
          <a:p>
            <a:r>
              <a:rPr lang="en-US" dirty="0"/>
              <a:t>Objective-</a:t>
            </a:r>
          </a:p>
        </p:txBody>
      </p:sp>
      <p:sp>
        <p:nvSpPr>
          <p:cNvPr id="3" name="Content Placeholder 2">
            <a:extLst>
              <a:ext uri="{FF2B5EF4-FFF2-40B4-BE49-F238E27FC236}">
                <a16:creationId xmlns:a16="http://schemas.microsoft.com/office/drawing/2014/main" id="{41D8A156-9B15-44E9-B86C-D8CC829CD353}"/>
              </a:ext>
            </a:extLst>
          </p:cNvPr>
          <p:cNvSpPr>
            <a:spLocks noGrp="1"/>
          </p:cNvSpPr>
          <p:nvPr>
            <p:ph idx="1"/>
          </p:nvPr>
        </p:nvSpPr>
        <p:spPr>
          <a:xfrm>
            <a:off x="1878395" y="3429000"/>
            <a:ext cx="9546380" cy="1823749"/>
          </a:xfrm>
        </p:spPr>
        <p:txBody>
          <a:bodyPr/>
          <a:lstStyle/>
          <a:p>
            <a:pPr marL="0" indent="0">
              <a:buNone/>
            </a:pPr>
            <a:r>
              <a:rPr lang="en-US" dirty="0"/>
              <a:t>To build a functional ESP32 driven circuit to detect motion using a proximity detector. This could be used as a centralized home security system. </a:t>
            </a:r>
          </a:p>
          <a:p>
            <a:pPr marL="0" indent="0">
              <a:buNone/>
            </a:pPr>
            <a:endParaRPr lang="en-US" dirty="0"/>
          </a:p>
        </p:txBody>
      </p:sp>
      <p:sp>
        <p:nvSpPr>
          <p:cNvPr id="6" name="Title 1">
            <a:extLst>
              <a:ext uri="{FF2B5EF4-FFF2-40B4-BE49-F238E27FC236}">
                <a16:creationId xmlns:a16="http://schemas.microsoft.com/office/drawing/2014/main" id="{E7BA5461-E79C-4627-A19D-894AFC703902}"/>
              </a:ext>
            </a:extLst>
          </p:cNvPr>
          <p:cNvSpPr txBox="1">
            <a:spLocks/>
          </p:cNvSpPr>
          <p:nvPr/>
        </p:nvSpPr>
        <p:spPr>
          <a:xfrm>
            <a:off x="1141412" y="4333320"/>
            <a:ext cx="2623065"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t>topics-</a:t>
            </a:r>
          </a:p>
        </p:txBody>
      </p:sp>
      <p:sp>
        <p:nvSpPr>
          <p:cNvPr id="7" name="Content Placeholder 2">
            <a:extLst>
              <a:ext uri="{FF2B5EF4-FFF2-40B4-BE49-F238E27FC236}">
                <a16:creationId xmlns:a16="http://schemas.microsoft.com/office/drawing/2014/main" id="{C135AEB3-BD46-4132-9EFB-4B496F67421B}"/>
              </a:ext>
            </a:extLst>
          </p:cNvPr>
          <p:cNvSpPr txBox="1">
            <a:spLocks/>
          </p:cNvSpPr>
          <p:nvPr/>
        </p:nvSpPr>
        <p:spPr>
          <a:xfrm>
            <a:off x="1878395" y="5601607"/>
            <a:ext cx="9546380" cy="280851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err="1"/>
              <a:t>GnuPG</a:t>
            </a:r>
            <a:r>
              <a:rPr lang="en-US" dirty="0"/>
              <a:t> (GPG) for file encryption and decryption.</a:t>
            </a:r>
          </a:p>
          <a:p>
            <a:r>
              <a:rPr lang="en-US" dirty="0"/>
              <a:t>Linux commands requires a password policy</a:t>
            </a:r>
          </a:p>
          <a:p>
            <a:pPr marL="0" indent="0">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233B06C6-4968-4A71-A143-8C3208B02E87}"/>
              </a:ext>
            </a:extLst>
          </p:cNvPr>
          <p:cNvPicPr>
            <a:picLocks noChangeAspect="1"/>
          </p:cNvPicPr>
          <p:nvPr/>
        </p:nvPicPr>
        <p:blipFill>
          <a:blip r:embed="rId2"/>
          <a:stretch>
            <a:fillRect/>
          </a:stretch>
        </p:blipFill>
        <p:spPr>
          <a:xfrm>
            <a:off x="889565" y="503220"/>
            <a:ext cx="5206435" cy="1950889"/>
          </a:xfrm>
          <a:prstGeom prst="rect">
            <a:avLst/>
          </a:prstGeom>
        </p:spPr>
      </p:pic>
    </p:spTree>
    <p:extLst>
      <p:ext uri="{BB962C8B-B14F-4D97-AF65-F5344CB8AC3E}">
        <p14:creationId xmlns:p14="http://schemas.microsoft.com/office/powerpoint/2010/main" val="2662376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167695" y="1139043"/>
            <a:ext cx="2808065" cy="1283524"/>
          </a:xfrm>
        </p:spPr>
        <p:txBody>
          <a:bodyPr>
            <a:noAutofit/>
          </a:bodyPr>
          <a:lstStyle/>
          <a:p>
            <a:r>
              <a:rPr lang="en-US" sz="3600" dirty="0"/>
              <a:t>File encryption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167695" y="2422567"/>
            <a:ext cx="3405789" cy="3580097"/>
          </a:xfrm>
        </p:spPr>
        <p:txBody>
          <a:bodyPr>
            <a:noAutofit/>
          </a:bodyPr>
          <a:lstStyle/>
          <a:p>
            <a:r>
              <a:rPr lang="en-US" sz="2400" dirty="0"/>
              <a:t>The screenshot should show:</a:t>
            </a:r>
          </a:p>
          <a:p>
            <a:pPr marL="285750" indent="-285750">
              <a:buFont typeface="Arial" panose="020B0604020202020204" pitchFamily="34" charset="0"/>
              <a:buChar char="•"/>
            </a:pPr>
            <a:r>
              <a:rPr lang="en-US" sz="2400" dirty="0"/>
              <a:t>content of the plaintext file</a:t>
            </a:r>
          </a:p>
          <a:p>
            <a:pPr marL="285750" indent="-285750">
              <a:buFont typeface="Arial" panose="020B0604020202020204" pitchFamily="34" charset="0"/>
              <a:buChar char="•"/>
            </a:pPr>
            <a:r>
              <a:rPr lang="en-US" sz="2400" dirty="0"/>
              <a:t>content of the encrypted file</a:t>
            </a:r>
          </a:p>
        </p:txBody>
      </p:sp>
      <p:pic>
        <p:nvPicPr>
          <p:cNvPr id="4" name="Picture 3" descr="A screenshot of a computer screen&#10;&#10;Description automatically generated">
            <a:extLst>
              <a:ext uri="{FF2B5EF4-FFF2-40B4-BE49-F238E27FC236}">
                <a16:creationId xmlns:a16="http://schemas.microsoft.com/office/drawing/2014/main" id="{F5E73F0A-F2E9-4A4D-8835-2972B9AC7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80805"/>
            <a:ext cx="4756150" cy="3580097"/>
          </a:xfrm>
          <a:prstGeom prst="rect">
            <a:avLst/>
          </a:prstGeom>
        </p:spPr>
      </p:pic>
    </p:spTree>
    <p:extLst>
      <p:ext uri="{BB962C8B-B14F-4D97-AF65-F5344CB8AC3E}">
        <p14:creationId xmlns:p14="http://schemas.microsoft.com/office/powerpoint/2010/main" val="191041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350D-3833-454B-9FF9-8454F136033A}"/>
              </a:ext>
            </a:extLst>
          </p:cNvPr>
          <p:cNvSpPr>
            <a:spLocks noGrp="1"/>
          </p:cNvSpPr>
          <p:nvPr>
            <p:ph type="title"/>
          </p:nvPr>
        </p:nvSpPr>
        <p:spPr>
          <a:xfrm>
            <a:off x="448921" y="1930131"/>
            <a:ext cx="2623065" cy="1478570"/>
          </a:xfrm>
        </p:spPr>
        <p:txBody>
          <a:bodyPr/>
          <a:lstStyle/>
          <a:p>
            <a:r>
              <a:rPr lang="en-US" dirty="0"/>
              <a:t>Objective-</a:t>
            </a:r>
          </a:p>
        </p:txBody>
      </p:sp>
      <p:sp>
        <p:nvSpPr>
          <p:cNvPr id="3" name="Content Placeholder 2">
            <a:extLst>
              <a:ext uri="{FF2B5EF4-FFF2-40B4-BE49-F238E27FC236}">
                <a16:creationId xmlns:a16="http://schemas.microsoft.com/office/drawing/2014/main" id="{41D8A156-9B15-44E9-B86C-D8CC829CD353}"/>
              </a:ext>
            </a:extLst>
          </p:cNvPr>
          <p:cNvSpPr>
            <a:spLocks noGrp="1"/>
          </p:cNvSpPr>
          <p:nvPr>
            <p:ph idx="1"/>
          </p:nvPr>
        </p:nvSpPr>
        <p:spPr>
          <a:xfrm>
            <a:off x="1502217" y="2889282"/>
            <a:ext cx="9546380" cy="1823749"/>
          </a:xfrm>
        </p:spPr>
        <p:txBody>
          <a:bodyPr/>
          <a:lstStyle/>
          <a:p>
            <a:pPr marL="0" indent="0">
              <a:buNone/>
            </a:pPr>
            <a:r>
              <a:rPr lang="en-US" dirty="0"/>
              <a:t>To build a functional ESP32 driven circuit to control LED lights via a Web Browser (SMART Light System). This would be a centralized home lighting system.</a:t>
            </a:r>
          </a:p>
          <a:p>
            <a:pPr marL="0" indent="0">
              <a:buNone/>
            </a:pPr>
            <a:endParaRPr lang="en-US" dirty="0"/>
          </a:p>
        </p:txBody>
      </p:sp>
      <p:sp>
        <p:nvSpPr>
          <p:cNvPr id="6" name="Title 1">
            <a:extLst>
              <a:ext uri="{FF2B5EF4-FFF2-40B4-BE49-F238E27FC236}">
                <a16:creationId xmlns:a16="http://schemas.microsoft.com/office/drawing/2014/main" id="{E7BA5461-E79C-4627-A19D-894AFC703902}"/>
              </a:ext>
            </a:extLst>
          </p:cNvPr>
          <p:cNvSpPr txBox="1">
            <a:spLocks/>
          </p:cNvSpPr>
          <p:nvPr/>
        </p:nvSpPr>
        <p:spPr>
          <a:xfrm>
            <a:off x="453616" y="3893483"/>
            <a:ext cx="2623065"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t>topics-</a:t>
            </a:r>
          </a:p>
        </p:txBody>
      </p:sp>
      <p:sp>
        <p:nvSpPr>
          <p:cNvPr id="7" name="Content Placeholder 2">
            <a:extLst>
              <a:ext uri="{FF2B5EF4-FFF2-40B4-BE49-F238E27FC236}">
                <a16:creationId xmlns:a16="http://schemas.microsoft.com/office/drawing/2014/main" id="{C135AEB3-BD46-4132-9EFB-4B496F67421B}"/>
              </a:ext>
            </a:extLst>
          </p:cNvPr>
          <p:cNvSpPr txBox="1">
            <a:spLocks/>
          </p:cNvSpPr>
          <p:nvPr/>
        </p:nvSpPr>
        <p:spPr>
          <a:xfrm>
            <a:off x="1502217" y="4854843"/>
            <a:ext cx="9546380" cy="18237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t>ESP32</a:t>
            </a:r>
          </a:p>
          <a:p>
            <a:r>
              <a:rPr lang="en-US" dirty="0"/>
              <a:t>Electrical Circuit Concept</a:t>
            </a:r>
          </a:p>
          <a:p>
            <a:r>
              <a:rPr lang="en-US" dirty="0"/>
              <a:t>Python</a:t>
            </a:r>
          </a:p>
          <a:p>
            <a:r>
              <a:rPr lang="en-US" dirty="0"/>
              <a:t>Hypertext</a:t>
            </a:r>
          </a:p>
          <a:p>
            <a:pPr marL="0" indent="0">
              <a:buFont typeface="Arial" panose="020B0604020202020204" pitchFamily="34" charset="0"/>
              <a:buNone/>
            </a:pPr>
            <a:endParaRPr lang="en-US" dirty="0"/>
          </a:p>
        </p:txBody>
      </p:sp>
      <p:sp>
        <p:nvSpPr>
          <p:cNvPr id="8" name="Title 1">
            <a:extLst>
              <a:ext uri="{FF2B5EF4-FFF2-40B4-BE49-F238E27FC236}">
                <a16:creationId xmlns:a16="http://schemas.microsoft.com/office/drawing/2014/main" id="{267D6F05-8ED4-4893-8170-037F03339E1B}"/>
              </a:ext>
            </a:extLst>
          </p:cNvPr>
          <p:cNvSpPr txBox="1">
            <a:spLocks/>
          </p:cNvSpPr>
          <p:nvPr/>
        </p:nvSpPr>
        <p:spPr>
          <a:xfrm>
            <a:off x="1290015" y="179408"/>
            <a:ext cx="5392120" cy="17164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t>SEC285</a:t>
            </a:r>
            <a:br>
              <a:rPr lang="en-US" dirty="0"/>
            </a:br>
            <a:r>
              <a:rPr lang="en-US" dirty="0"/>
              <a:t>Module 1</a:t>
            </a:r>
            <a:br>
              <a:rPr lang="en-US" dirty="0"/>
            </a:br>
            <a:r>
              <a:rPr lang="en-US" dirty="0"/>
              <a:t>Light Control System</a:t>
            </a:r>
          </a:p>
        </p:txBody>
      </p:sp>
    </p:spTree>
    <p:extLst>
      <p:ext uri="{BB962C8B-B14F-4D97-AF65-F5344CB8AC3E}">
        <p14:creationId xmlns:p14="http://schemas.microsoft.com/office/powerpoint/2010/main" val="4264585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39540" y="194955"/>
            <a:ext cx="3591836" cy="1610095"/>
          </a:xfrm>
        </p:spPr>
        <p:txBody>
          <a:bodyPr>
            <a:noAutofit/>
          </a:bodyPr>
          <a:lstStyle/>
          <a:p>
            <a:r>
              <a:rPr lang="en-US" sz="3600" dirty="0"/>
              <a:t>File decryption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16830" y="2302925"/>
            <a:ext cx="4201436" cy="4123705"/>
          </a:xfrm>
        </p:spPr>
        <p:txBody>
          <a:bodyPr>
            <a:noAutofit/>
          </a:bodyPr>
          <a:lstStyle/>
          <a:p>
            <a:r>
              <a:rPr lang="en-US" sz="2400" dirty="0"/>
              <a:t>The screenshot should show: </a:t>
            </a:r>
          </a:p>
          <a:p>
            <a:r>
              <a:rPr lang="en-US" sz="2400" dirty="0"/>
              <a:t>1. the single encrypted file being listed</a:t>
            </a:r>
          </a:p>
          <a:p>
            <a:r>
              <a:rPr lang="en-US" sz="2400" dirty="0"/>
              <a:t>2. the decrypting process</a:t>
            </a:r>
          </a:p>
          <a:p>
            <a:r>
              <a:rPr lang="en-US" sz="2400" dirty="0"/>
              <a:t>3. both the encrypted file and the original plaintext file being listed.</a:t>
            </a:r>
          </a:p>
        </p:txBody>
      </p:sp>
      <p:pic>
        <p:nvPicPr>
          <p:cNvPr id="4" name="Picture 3" descr="A screenshot of a computer screen&#10;&#10;Description automatically generated">
            <a:extLst>
              <a:ext uri="{FF2B5EF4-FFF2-40B4-BE49-F238E27FC236}">
                <a16:creationId xmlns:a16="http://schemas.microsoft.com/office/drawing/2014/main" id="{F79B7E95-4310-4CD1-B341-0E8055A92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290" y="1472985"/>
            <a:ext cx="5432666" cy="3912029"/>
          </a:xfrm>
          <a:prstGeom prst="rect">
            <a:avLst/>
          </a:prstGeom>
        </p:spPr>
      </p:pic>
    </p:spTree>
    <p:extLst>
      <p:ext uri="{BB962C8B-B14F-4D97-AF65-F5344CB8AC3E}">
        <p14:creationId xmlns:p14="http://schemas.microsoft.com/office/powerpoint/2010/main" val="3214001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710047" y="1157844"/>
            <a:ext cx="3847605" cy="1258786"/>
          </a:xfrm>
        </p:spPr>
        <p:txBody>
          <a:bodyPr>
            <a:noAutofit/>
          </a:bodyPr>
          <a:lstStyle/>
          <a:p>
            <a:r>
              <a:rPr lang="en-US" sz="3600" dirty="0"/>
              <a:t>Account lockout screen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710047" y="2614437"/>
            <a:ext cx="2859524" cy="2728355"/>
          </a:xfrm>
        </p:spPr>
        <p:txBody>
          <a:bodyPr>
            <a:noAutofit/>
          </a:bodyPr>
          <a:lstStyle/>
          <a:p>
            <a:r>
              <a:rPr lang="en-US" sz="2400" dirty="0"/>
              <a:t>The screenshot should show the “Account locked out due </a:t>
            </a:r>
            <a:r>
              <a:rPr lang="en-US" sz="2400"/>
              <a:t>to x </a:t>
            </a:r>
            <a:r>
              <a:rPr lang="en-US" sz="2400" dirty="0"/>
              <a:t>failed logins” message.</a:t>
            </a:r>
          </a:p>
        </p:txBody>
      </p:sp>
      <p:pic>
        <p:nvPicPr>
          <p:cNvPr id="4" name="Picture 3" descr="A screenshot of a cell phone&#10;&#10;Description automatically generated">
            <a:extLst>
              <a:ext uri="{FF2B5EF4-FFF2-40B4-BE49-F238E27FC236}">
                <a16:creationId xmlns:a16="http://schemas.microsoft.com/office/drawing/2014/main" id="{0070EA39-AC6F-486B-B32F-C47A46062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418492"/>
            <a:ext cx="4038600" cy="3924300"/>
          </a:xfrm>
          <a:prstGeom prst="rect">
            <a:avLst/>
          </a:prstGeom>
        </p:spPr>
      </p:pic>
    </p:spTree>
    <p:extLst>
      <p:ext uri="{BB962C8B-B14F-4D97-AF65-F5344CB8AC3E}">
        <p14:creationId xmlns:p14="http://schemas.microsoft.com/office/powerpoint/2010/main" val="2166252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0281-07F8-485E-8240-133863A4F395}"/>
              </a:ext>
            </a:extLst>
          </p:cNvPr>
          <p:cNvSpPr>
            <a:spLocks noGrp="1"/>
          </p:cNvSpPr>
          <p:nvPr>
            <p:ph type="title"/>
          </p:nvPr>
        </p:nvSpPr>
        <p:spPr>
          <a:xfrm>
            <a:off x="1268735" y="-272733"/>
            <a:ext cx="9905998" cy="1478570"/>
          </a:xfrm>
        </p:spPr>
        <p:txBody>
          <a:bodyPr/>
          <a:lstStyle/>
          <a:p>
            <a:r>
              <a:rPr lang="en-US" dirty="0"/>
              <a:t>Challenges and lessons learned</a:t>
            </a:r>
          </a:p>
        </p:txBody>
      </p:sp>
      <p:sp>
        <p:nvSpPr>
          <p:cNvPr id="3" name="Content Placeholder 2">
            <a:extLst>
              <a:ext uri="{FF2B5EF4-FFF2-40B4-BE49-F238E27FC236}">
                <a16:creationId xmlns:a16="http://schemas.microsoft.com/office/drawing/2014/main" id="{D6031FE2-708B-4627-A7F5-899EDB6529B3}"/>
              </a:ext>
            </a:extLst>
          </p:cNvPr>
          <p:cNvSpPr>
            <a:spLocks noGrp="1"/>
          </p:cNvSpPr>
          <p:nvPr>
            <p:ph idx="1"/>
          </p:nvPr>
        </p:nvSpPr>
        <p:spPr/>
        <p:txBody>
          <a:bodyPr/>
          <a:lstStyle/>
          <a:p>
            <a:r>
              <a:rPr lang="en-US" dirty="0"/>
              <a:t>Trouble with password enforcement</a:t>
            </a:r>
          </a:p>
          <a:p>
            <a:r>
              <a:rPr lang="en-US" dirty="0"/>
              <a:t>Retraced steps found fault </a:t>
            </a:r>
          </a:p>
          <a:p>
            <a:r>
              <a:rPr lang="en-US" dirty="0"/>
              <a:t>Encryption is one of many was to protect files</a:t>
            </a:r>
          </a:p>
          <a:p>
            <a:r>
              <a:rPr lang="en-US" dirty="0"/>
              <a:t>Command in Linux can be used to reduce and mitigate the chance someone can gain access by hacking the password.</a:t>
            </a:r>
          </a:p>
        </p:txBody>
      </p:sp>
    </p:spTree>
    <p:extLst>
      <p:ext uri="{BB962C8B-B14F-4D97-AF65-F5344CB8AC3E}">
        <p14:creationId xmlns:p14="http://schemas.microsoft.com/office/powerpoint/2010/main" val="1905252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7B38-1B9F-471D-B9BE-98EA0F633B2B}"/>
              </a:ext>
            </a:extLst>
          </p:cNvPr>
          <p:cNvSpPr>
            <a:spLocks noGrp="1"/>
          </p:cNvSpPr>
          <p:nvPr>
            <p:ph type="title"/>
          </p:nvPr>
        </p:nvSpPr>
        <p:spPr>
          <a:xfrm>
            <a:off x="4467516" y="-151199"/>
            <a:ext cx="3256967" cy="857255"/>
          </a:xfrm>
        </p:spPr>
        <p:txBody>
          <a:bodyPr/>
          <a:lstStyle/>
          <a:p>
            <a:r>
              <a:rPr lang="en-US" dirty="0"/>
              <a:t>Conclusion</a:t>
            </a:r>
          </a:p>
        </p:txBody>
      </p:sp>
      <p:sp>
        <p:nvSpPr>
          <p:cNvPr id="3" name="Content Placeholder 2">
            <a:extLst>
              <a:ext uri="{FF2B5EF4-FFF2-40B4-BE49-F238E27FC236}">
                <a16:creationId xmlns:a16="http://schemas.microsoft.com/office/drawing/2014/main" id="{AF9AB6C0-0A05-4C3D-BA7F-C8DED4BA3763}"/>
              </a:ext>
            </a:extLst>
          </p:cNvPr>
          <p:cNvSpPr>
            <a:spLocks noGrp="1"/>
          </p:cNvSpPr>
          <p:nvPr>
            <p:ph idx="1"/>
          </p:nvPr>
        </p:nvSpPr>
        <p:spPr/>
        <p:txBody>
          <a:bodyPr/>
          <a:lstStyle/>
          <a:p>
            <a:pPr marL="0" indent="0">
              <a:buNone/>
            </a:pPr>
            <a:r>
              <a:rPr lang="en-US" dirty="0"/>
              <a:t>There are many was to attack networks and devices to comprise and whole system or network. This class has shown how data, systems, and device can be  compromised. Steps must be taken to protect all of these.</a:t>
            </a:r>
          </a:p>
          <a:p>
            <a:pPr marL="0" indent="0">
              <a:buNone/>
            </a:pPr>
            <a:r>
              <a:rPr lang="en-US" dirty="0"/>
              <a:t>It is crucial to investigate potential vulnerabilities. The projects that were conducted were examples of this and were experience on real world task that can be used in the work force.</a:t>
            </a:r>
          </a:p>
        </p:txBody>
      </p:sp>
    </p:spTree>
    <p:extLst>
      <p:ext uri="{BB962C8B-B14F-4D97-AF65-F5344CB8AC3E}">
        <p14:creationId xmlns:p14="http://schemas.microsoft.com/office/powerpoint/2010/main" val="226278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11971" y="486883"/>
            <a:ext cx="4753477" cy="1382430"/>
          </a:xfrm>
        </p:spPr>
        <p:txBody>
          <a:bodyPr>
            <a:noAutofit/>
          </a:bodyPr>
          <a:lstStyle/>
          <a:p>
            <a:r>
              <a:rPr lang="en-US" sz="3600" dirty="0"/>
              <a:t>2-light Breadboard Layout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544742" y="4808536"/>
            <a:ext cx="2147582" cy="1660968"/>
          </a:xfrm>
        </p:spPr>
        <p:txBody>
          <a:bodyPr>
            <a:noAutofit/>
          </a:bodyPr>
          <a:lstStyle/>
          <a:p>
            <a:r>
              <a:rPr lang="en-US" dirty="0"/>
              <a:t>The picture should show:</a:t>
            </a:r>
          </a:p>
          <a:p>
            <a:pPr marL="285750" indent="-285750">
              <a:buFont typeface="Arial" panose="020B0604020202020204" pitchFamily="34" charset="0"/>
              <a:buChar char="•"/>
            </a:pPr>
            <a:r>
              <a:rPr lang="en-US" dirty="0"/>
              <a:t>ESP32</a:t>
            </a:r>
          </a:p>
          <a:p>
            <a:pPr marL="285750" indent="-285750">
              <a:buFont typeface="Arial" panose="020B0604020202020204" pitchFamily="34" charset="0"/>
              <a:buChar char="•"/>
            </a:pPr>
            <a:r>
              <a:rPr lang="en-US" dirty="0"/>
              <a:t>Two LEDs</a:t>
            </a:r>
          </a:p>
          <a:p>
            <a:pPr marL="285750" indent="-285750">
              <a:buFont typeface="Arial" panose="020B0604020202020204" pitchFamily="34" charset="0"/>
              <a:buChar char="•"/>
            </a:pPr>
            <a:r>
              <a:rPr lang="en-US" dirty="0"/>
              <a:t>Two Resistors</a:t>
            </a:r>
          </a:p>
          <a:p>
            <a:pPr marL="285750" indent="-285750">
              <a:buFont typeface="Arial" panose="020B0604020202020204" pitchFamily="34" charset="0"/>
              <a:buChar char="•"/>
            </a:pPr>
            <a:r>
              <a:rPr lang="en-US" dirty="0"/>
              <a:t>Wires</a:t>
            </a:r>
          </a:p>
        </p:txBody>
      </p:sp>
      <p:pic>
        <p:nvPicPr>
          <p:cNvPr id="8" name="Picture 7" descr="A picture containing sitting, table, clock, room&#10;&#10;Description automatically generated">
            <a:extLst>
              <a:ext uri="{FF2B5EF4-FFF2-40B4-BE49-F238E27FC236}">
                <a16:creationId xmlns:a16="http://schemas.microsoft.com/office/drawing/2014/main" id="{0F13B1F5-94E9-4AC4-AAB1-DEF25B60E0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704" r="4627" b="19704"/>
          <a:stretch/>
        </p:blipFill>
        <p:spPr>
          <a:xfrm rot="16200000">
            <a:off x="1796621" y="1195209"/>
            <a:ext cx="3118132" cy="4287432"/>
          </a:xfrm>
          <a:prstGeom prst="rect">
            <a:avLst/>
          </a:prstGeom>
        </p:spPr>
      </p:pic>
      <p:pic>
        <p:nvPicPr>
          <p:cNvPr id="5" name="Picture 4">
            <a:extLst>
              <a:ext uri="{FF2B5EF4-FFF2-40B4-BE49-F238E27FC236}">
                <a16:creationId xmlns:a16="http://schemas.microsoft.com/office/drawing/2014/main" id="{F6A1187D-B4C7-42C4-859C-A826F5C5189C}"/>
              </a:ext>
            </a:extLst>
          </p:cNvPr>
          <p:cNvPicPr>
            <a:picLocks noChangeAspect="1"/>
          </p:cNvPicPr>
          <p:nvPr/>
        </p:nvPicPr>
        <p:blipFill>
          <a:blip r:embed="rId3"/>
          <a:stretch>
            <a:fillRect/>
          </a:stretch>
        </p:blipFill>
        <p:spPr>
          <a:xfrm>
            <a:off x="7301579" y="1743759"/>
            <a:ext cx="1557142" cy="3370481"/>
          </a:xfrm>
          <a:prstGeom prst="rect">
            <a:avLst/>
          </a:prstGeom>
        </p:spPr>
      </p:pic>
      <p:sp>
        <p:nvSpPr>
          <p:cNvPr id="9" name="Title 1">
            <a:extLst>
              <a:ext uri="{FF2B5EF4-FFF2-40B4-BE49-F238E27FC236}">
                <a16:creationId xmlns:a16="http://schemas.microsoft.com/office/drawing/2014/main" id="{DBED197C-9545-4BA3-A7F9-28842E40C220}"/>
              </a:ext>
            </a:extLst>
          </p:cNvPr>
          <p:cNvSpPr txBox="1">
            <a:spLocks/>
          </p:cNvSpPr>
          <p:nvPr/>
        </p:nvSpPr>
        <p:spPr>
          <a:xfrm>
            <a:off x="7021616" y="985437"/>
            <a:ext cx="3958413" cy="8838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r>
              <a:rPr lang="en-US" sz="3600"/>
              <a:t>2-light Control Web Interface</a:t>
            </a:r>
            <a:endParaRPr lang="en-US" sz="3600" dirty="0"/>
          </a:p>
        </p:txBody>
      </p:sp>
      <p:sp>
        <p:nvSpPr>
          <p:cNvPr id="10" name="Text Placeholder 6">
            <a:extLst>
              <a:ext uri="{FF2B5EF4-FFF2-40B4-BE49-F238E27FC236}">
                <a16:creationId xmlns:a16="http://schemas.microsoft.com/office/drawing/2014/main" id="{EB4A3B1A-057E-485A-AF49-D79FC6B11EC9}"/>
              </a:ext>
            </a:extLst>
          </p:cNvPr>
          <p:cNvSpPr txBox="1">
            <a:spLocks/>
          </p:cNvSpPr>
          <p:nvPr/>
        </p:nvSpPr>
        <p:spPr>
          <a:xfrm>
            <a:off x="7021616" y="5052850"/>
            <a:ext cx="4150860" cy="1805150"/>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en-US" dirty="0"/>
              <a:t>The screenshot should show: </a:t>
            </a:r>
          </a:p>
          <a:p>
            <a:r>
              <a:rPr lang="en-US" dirty="0"/>
              <a:t>1. two sets of buttons to control two lights.</a:t>
            </a:r>
          </a:p>
          <a:p>
            <a:r>
              <a:rPr lang="en-US" dirty="0"/>
              <a:t>2. both lights being switched on.</a:t>
            </a:r>
          </a:p>
          <a:p>
            <a:r>
              <a:rPr lang="en-US" dirty="0"/>
              <a:t>3. IP address in the browser URL.</a:t>
            </a:r>
          </a:p>
        </p:txBody>
      </p:sp>
    </p:spTree>
    <p:extLst>
      <p:ext uri="{BB962C8B-B14F-4D97-AF65-F5344CB8AC3E}">
        <p14:creationId xmlns:p14="http://schemas.microsoft.com/office/powerpoint/2010/main" val="81742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560075" y="309054"/>
            <a:ext cx="4390056" cy="1119976"/>
          </a:xfrm>
        </p:spPr>
        <p:txBody>
          <a:bodyPr>
            <a:noAutofit/>
          </a:bodyPr>
          <a:lstStyle/>
          <a:p>
            <a:r>
              <a:rPr lang="en-US" sz="3600" dirty="0"/>
              <a:t>3-light Breadboard Layout (challenge)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742585" y="4457536"/>
            <a:ext cx="1719073" cy="2091411"/>
          </a:xfrm>
        </p:spPr>
        <p:txBody>
          <a:bodyPr>
            <a:noAutofit/>
          </a:bodyPr>
          <a:lstStyle/>
          <a:p>
            <a:r>
              <a:rPr lang="en-US" dirty="0"/>
              <a:t>The picture should show:</a:t>
            </a:r>
          </a:p>
          <a:p>
            <a:pPr marL="285750" indent="-285750">
              <a:buFont typeface="Arial" panose="020B0604020202020204" pitchFamily="34" charset="0"/>
              <a:buChar char="•"/>
            </a:pPr>
            <a:r>
              <a:rPr lang="en-US" dirty="0"/>
              <a:t>ESP32</a:t>
            </a:r>
          </a:p>
          <a:p>
            <a:pPr marL="285750" indent="-285750">
              <a:buFont typeface="Arial" panose="020B0604020202020204" pitchFamily="34" charset="0"/>
              <a:buChar char="•"/>
            </a:pPr>
            <a:r>
              <a:rPr lang="en-US" dirty="0"/>
              <a:t>Three LEDs</a:t>
            </a:r>
          </a:p>
          <a:p>
            <a:pPr marL="285750" indent="-285750">
              <a:buFont typeface="Arial" panose="020B0604020202020204" pitchFamily="34" charset="0"/>
              <a:buChar char="•"/>
            </a:pPr>
            <a:r>
              <a:rPr lang="en-US" dirty="0"/>
              <a:t>Three Resistors</a:t>
            </a:r>
          </a:p>
          <a:p>
            <a:pPr marL="285750" indent="-285750">
              <a:buFont typeface="Arial" panose="020B0604020202020204" pitchFamily="34" charset="0"/>
              <a:buChar char="•"/>
            </a:pPr>
            <a:r>
              <a:rPr lang="en-US" dirty="0"/>
              <a:t>Wires</a:t>
            </a:r>
          </a:p>
        </p:txBody>
      </p:sp>
      <p:pic>
        <p:nvPicPr>
          <p:cNvPr id="4" name="Picture 3" descr="A picture containing game&#10;&#10;Description automatically generated">
            <a:extLst>
              <a:ext uri="{FF2B5EF4-FFF2-40B4-BE49-F238E27FC236}">
                <a16:creationId xmlns:a16="http://schemas.microsoft.com/office/drawing/2014/main" id="{5420B760-2EED-4FC4-B592-E2CCAFE878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873" y="1633048"/>
            <a:ext cx="3493960" cy="262047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309C6364-DA19-4BC7-8BEC-4A8BDE4FA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6792" y="1633048"/>
            <a:ext cx="1315120" cy="2846251"/>
          </a:xfrm>
          <a:prstGeom prst="rect">
            <a:avLst/>
          </a:prstGeom>
        </p:spPr>
      </p:pic>
      <p:sp>
        <p:nvSpPr>
          <p:cNvPr id="8" name="TextBox 7">
            <a:extLst>
              <a:ext uri="{FF2B5EF4-FFF2-40B4-BE49-F238E27FC236}">
                <a16:creationId xmlns:a16="http://schemas.microsoft.com/office/drawing/2014/main" id="{D763BCC0-D4F3-49CC-B306-AC77F1B0B45D}"/>
              </a:ext>
            </a:extLst>
          </p:cNvPr>
          <p:cNvSpPr txBox="1"/>
          <p:nvPr/>
        </p:nvSpPr>
        <p:spPr>
          <a:xfrm>
            <a:off x="6291233" y="268877"/>
            <a:ext cx="6103620" cy="1200329"/>
          </a:xfrm>
          <a:prstGeom prst="rect">
            <a:avLst/>
          </a:prstGeom>
          <a:noFill/>
        </p:spPr>
        <p:txBody>
          <a:bodyPr wrap="square">
            <a:spAutoFit/>
          </a:bodyPr>
          <a:lstStyle/>
          <a:p>
            <a:r>
              <a:rPr lang="en-US" sz="3600" dirty="0"/>
              <a:t>3-light Control Web Interface (challenge)</a:t>
            </a:r>
          </a:p>
        </p:txBody>
      </p:sp>
      <p:sp>
        <p:nvSpPr>
          <p:cNvPr id="10" name="TextBox 9">
            <a:extLst>
              <a:ext uri="{FF2B5EF4-FFF2-40B4-BE49-F238E27FC236}">
                <a16:creationId xmlns:a16="http://schemas.microsoft.com/office/drawing/2014/main" id="{BA8951EF-7283-4D3C-9A22-6F4887366543}"/>
              </a:ext>
            </a:extLst>
          </p:cNvPr>
          <p:cNvSpPr txBox="1"/>
          <p:nvPr/>
        </p:nvSpPr>
        <p:spPr>
          <a:xfrm>
            <a:off x="7812911" y="4479299"/>
            <a:ext cx="2488557" cy="1200329"/>
          </a:xfrm>
          <a:prstGeom prst="rect">
            <a:avLst/>
          </a:prstGeom>
          <a:noFill/>
        </p:spPr>
        <p:txBody>
          <a:bodyPr wrap="square">
            <a:spAutoFit/>
          </a:bodyPr>
          <a:lstStyle/>
          <a:p>
            <a:r>
              <a:rPr lang="en-US" sz="1800" dirty="0"/>
              <a:t>The screenshot should show three sets of buttons to control three lights.</a:t>
            </a:r>
          </a:p>
        </p:txBody>
      </p:sp>
    </p:spTree>
    <p:extLst>
      <p:ext uri="{BB962C8B-B14F-4D97-AF65-F5344CB8AC3E}">
        <p14:creationId xmlns:p14="http://schemas.microsoft.com/office/powerpoint/2010/main" val="237988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237C-D1C2-4791-B4C4-9EEB89226733}"/>
              </a:ext>
            </a:extLst>
          </p:cNvPr>
          <p:cNvSpPr>
            <a:spLocks noGrp="1"/>
          </p:cNvSpPr>
          <p:nvPr>
            <p:ph type="title"/>
          </p:nvPr>
        </p:nvSpPr>
        <p:spPr>
          <a:xfrm>
            <a:off x="1224540" y="-720436"/>
            <a:ext cx="10733912" cy="1639886"/>
          </a:xfrm>
        </p:spPr>
        <p:txBody>
          <a:bodyPr/>
          <a:lstStyle/>
          <a:p>
            <a:r>
              <a:rPr lang="en-US" dirty="0"/>
              <a:t>Challenges Encountered and other potential uses </a:t>
            </a:r>
          </a:p>
        </p:txBody>
      </p:sp>
      <p:sp>
        <p:nvSpPr>
          <p:cNvPr id="4" name="Text Placeholder 3">
            <a:extLst>
              <a:ext uri="{FF2B5EF4-FFF2-40B4-BE49-F238E27FC236}">
                <a16:creationId xmlns:a16="http://schemas.microsoft.com/office/drawing/2014/main" id="{160405CA-DB3C-4AC9-AD19-72F5FEB06B65}"/>
              </a:ext>
            </a:extLst>
          </p:cNvPr>
          <p:cNvSpPr>
            <a:spLocks noGrp="1"/>
          </p:cNvSpPr>
          <p:nvPr>
            <p:ph type="body" sz="half" idx="2"/>
          </p:nvPr>
        </p:nvSpPr>
        <p:spPr>
          <a:xfrm>
            <a:off x="1626920" y="1413164"/>
            <a:ext cx="8752114" cy="4378036"/>
          </a:xfrm>
        </p:spPr>
        <p:txBody>
          <a:bodyPr>
            <a:normAutofit/>
          </a:bodyPr>
          <a:lstStyle/>
          <a:p>
            <a:pPr marL="342900" indent="-342900">
              <a:buFontTx/>
              <a:buChar char="-"/>
            </a:pPr>
            <a:r>
              <a:rPr lang="en-US" sz="2400" dirty="0"/>
              <a:t>LED failed to light, LED code in three light system rewrite. LED used was bad.</a:t>
            </a:r>
          </a:p>
          <a:p>
            <a:pPr marL="342900" indent="-342900">
              <a:buFontTx/>
              <a:buChar char="-"/>
            </a:pPr>
            <a:r>
              <a:rPr lang="en-US" sz="2400" dirty="0"/>
              <a:t>System could be used as a foundation for an alarm system, using motion sensors, and buzzers.</a:t>
            </a:r>
          </a:p>
        </p:txBody>
      </p:sp>
    </p:spTree>
    <p:extLst>
      <p:ext uri="{BB962C8B-B14F-4D97-AF65-F5344CB8AC3E}">
        <p14:creationId xmlns:p14="http://schemas.microsoft.com/office/powerpoint/2010/main" val="372876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350D-3833-454B-9FF9-8454F136033A}"/>
              </a:ext>
            </a:extLst>
          </p:cNvPr>
          <p:cNvSpPr>
            <a:spLocks noGrp="1"/>
          </p:cNvSpPr>
          <p:nvPr>
            <p:ph type="title"/>
          </p:nvPr>
        </p:nvSpPr>
        <p:spPr>
          <a:xfrm>
            <a:off x="1253361" y="2417611"/>
            <a:ext cx="2623065" cy="1478570"/>
          </a:xfrm>
        </p:spPr>
        <p:txBody>
          <a:bodyPr/>
          <a:lstStyle/>
          <a:p>
            <a:r>
              <a:rPr lang="en-US" dirty="0"/>
              <a:t>Objective-</a:t>
            </a:r>
          </a:p>
        </p:txBody>
      </p:sp>
      <p:sp>
        <p:nvSpPr>
          <p:cNvPr id="3" name="Content Placeholder 2">
            <a:extLst>
              <a:ext uri="{FF2B5EF4-FFF2-40B4-BE49-F238E27FC236}">
                <a16:creationId xmlns:a16="http://schemas.microsoft.com/office/drawing/2014/main" id="{41D8A156-9B15-44E9-B86C-D8CC829CD353}"/>
              </a:ext>
            </a:extLst>
          </p:cNvPr>
          <p:cNvSpPr>
            <a:spLocks noGrp="1"/>
          </p:cNvSpPr>
          <p:nvPr>
            <p:ph idx="1"/>
          </p:nvPr>
        </p:nvSpPr>
        <p:spPr>
          <a:xfrm>
            <a:off x="1789595" y="3302771"/>
            <a:ext cx="9546380" cy="1823749"/>
          </a:xfrm>
        </p:spPr>
        <p:txBody>
          <a:bodyPr>
            <a:normAutofit lnSpcReduction="10000"/>
          </a:bodyPr>
          <a:lstStyle/>
          <a:p>
            <a:pPr marL="0" indent="0">
              <a:buNone/>
            </a:pPr>
            <a:r>
              <a:rPr lang="en-US" dirty="0"/>
              <a:t>Learn how reconnaissance is conducted on a network to determine host addresses, open ports, and services.</a:t>
            </a:r>
          </a:p>
          <a:p>
            <a:pPr marL="0" indent="0">
              <a:buNone/>
            </a:pPr>
            <a:r>
              <a:rPr lang="en-US" dirty="0"/>
              <a:t>Use software and tools to identify critical vulnerabilities and secure the device.</a:t>
            </a:r>
          </a:p>
        </p:txBody>
      </p:sp>
      <p:sp>
        <p:nvSpPr>
          <p:cNvPr id="6" name="Title 1">
            <a:extLst>
              <a:ext uri="{FF2B5EF4-FFF2-40B4-BE49-F238E27FC236}">
                <a16:creationId xmlns:a16="http://schemas.microsoft.com/office/drawing/2014/main" id="{E7BA5461-E79C-4627-A19D-894AFC703902}"/>
              </a:ext>
            </a:extLst>
          </p:cNvPr>
          <p:cNvSpPr txBox="1">
            <a:spLocks/>
          </p:cNvSpPr>
          <p:nvPr/>
        </p:nvSpPr>
        <p:spPr>
          <a:xfrm>
            <a:off x="1253362" y="4640049"/>
            <a:ext cx="2623065"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t>Tools used</a:t>
            </a:r>
          </a:p>
        </p:txBody>
      </p:sp>
      <p:sp>
        <p:nvSpPr>
          <p:cNvPr id="7" name="Content Placeholder 2">
            <a:extLst>
              <a:ext uri="{FF2B5EF4-FFF2-40B4-BE49-F238E27FC236}">
                <a16:creationId xmlns:a16="http://schemas.microsoft.com/office/drawing/2014/main" id="{C135AEB3-BD46-4132-9EFB-4B496F67421B}"/>
              </a:ext>
            </a:extLst>
          </p:cNvPr>
          <p:cNvSpPr txBox="1">
            <a:spLocks/>
          </p:cNvSpPr>
          <p:nvPr/>
        </p:nvSpPr>
        <p:spPr>
          <a:xfrm>
            <a:off x="1789595" y="5778023"/>
            <a:ext cx="9546380" cy="18237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t>NMAP</a:t>
            </a:r>
          </a:p>
          <a:p>
            <a:r>
              <a:rPr lang="en-US" dirty="0"/>
              <a:t>Nessus</a:t>
            </a:r>
          </a:p>
          <a:p>
            <a:pPr marL="0" indent="0">
              <a:buFont typeface="Arial" panose="020B0604020202020204" pitchFamily="34" charset="0"/>
              <a:buNone/>
            </a:pPr>
            <a:endParaRPr lang="en-US" dirty="0"/>
          </a:p>
        </p:txBody>
      </p:sp>
      <p:pic>
        <p:nvPicPr>
          <p:cNvPr id="9" name="Picture 8">
            <a:extLst>
              <a:ext uri="{FF2B5EF4-FFF2-40B4-BE49-F238E27FC236}">
                <a16:creationId xmlns:a16="http://schemas.microsoft.com/office/drawing/2014/main" id="{AF108B6C-A8E0-4554-9B9A-785464A4F778}"/>
              </a:ext>
            </a:extLst>
          </p:cNvPr>
          <p:cNvPicPr>
            <a:picLocks noChangeAspect="1"/>
          </p:cNvPicPr>
          <p:nvPr/>
        </p:nvPicPr>
        <p:blipFill>
          <a:blip r:embed="rId2"/>
          <a:stretch>
            <a:fillRect/>
          </a:stretch>
        </p:blipFill>
        <p:spPr>
          <a:xfrm>
            <a:off x="910465" y="728472"/>
            <a:ext cx="5931922" cy="1950889"/>
          </a:xfrm>
          <a:prstGeom prst="rect">
            <a:avLst/>
          </a:prstGeom>
        </p:spPr>
      </p:pic>
    </p:spTree>
    <p:extLst>
      <p:ext uri="{BB962C8B-B14F-4D97-AF65-F5344CB8AC3E}">
        <p14:creationId xmlns:p14="http://schemas.microsoft.com/office/powerpoint/2010/main" val="2404449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708403" y="-388565"/>
            <a:ext cx="3671741" cy="990600"/>
          </a:xfrm>
        </p:spPr>
        <p:txBody>
          <a:bodyPr>
            <a:noAutofit/>
          </a:bodyPr>
          <a:lstStyle/>
          <a:p>
            <a:r>
              <a:rPr lang="en-US" sz="3600" dirty="0" err="1"/>
              <a:t>nmap</a:t>
            </a:r>
            <a:r>
              <a:rPr lang="en-US" sz="3600" dirty="0"/>
              <a:t> scan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222081" y="602035"/>
            <a:ext cx="4873919" cy="2858691"/>
          </a:xfrm>
        </p:spPr>
        <p:txBody>
          <a:bodyPr>
            <a:noAutofit/>
          </a:bodyPr>
          <a:lstStyle/>
          <a:p>
            <a:r>
              <a:rPr lang="en-US" sz="2400" dirty="0"/>
              <a:t>The screenshot should include the IP addresses of the host, Linux-Server VM, Kali VM, and Home Light Control System.</a:t>
            </a:r>
          </a:p>
        </p:txBody>
      </p:sp>
      <p:pic>
        <p:nvPicPr>
          <p:cNvPr id="9" name="Picture 8" descr="A screenshot of a cell phone&#10;&#10;Description automatically generated">
            <a:extLst>
              <a:ext uri="{FF2B5EF4-FFF2-40B4-BE49-F238E27FC236}">
                <a16:creationId xmlns:a16="http://schemas.microsoft.com/office/drawing/2014/main" id="{33AC1519-3320-4316-BF7E-B7AFA7CC1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0144" y="236306"/>
            <a:ext cx="4549775" cy="2990813"/>
          </a:xfrm>
          <a:prstGeom prst="rect">
            <a:avLst/>
          </a:prstGeom>
        </p:spPr>
      </p:pic>
      <p:pic>
        <p:nvPicPr>
          <p:cNvPr id="11" name="Picture 10" descr="A close up of text on a black background&#10;&#10;Description automatically generated">
            <a:extLst>
              <a:ext uri="{FF2B5EF4-FFF2-40B4-BE49-F238E27FC236}">
                <a16:creationId xmlns:a16="http://schemas.microsoft.com/office/drawing/2014/main" id="{05E5464C-55CF-4815-AC9B-9980DDB0F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071" y="3218797"/>
            <a:ext cx="5189631" cy="3402897"/>
          </a:xfrm>
          <a:prstGeom prst="rect">
            <a:avLst/>
          </a:prstGeom>
        </p:spPr>
      </p:pic>
    </p:spTree>
    <p:extLst>
      <p:ext uri="{BB962C8B-B14F-4D97-AF65-F5344CB8AC3E}">
        <p14:creationId xmlns:p14="http://schemas.microsoft.com/office/powerpoint/2010/main" val="218483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6189" y="725385"/>
            <a:ext cx="3486497" cy="990600"/>
          </a:xfrm>
        </p:spPr>
        <p:txBody>
          <a:bodyPr>
            <a:noAutofit/>
          </a:bodyPr>
          <a:lstStyle/>
          <a:p>
            <a:r>
              <a:rPr lang="en-US" sz="3600" dirty="0"/>
              <a:t>a vulnerability of critical severity rating</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56189" y="2165268"/>
            <a:ext cx="3116822" cy="2881744"/>
          </a:xfrm>
        </p:spPr>
        <p:txBody>
          <a:bodyPr>
            <a:noAutofit/>
          </a:bodyPr>
          <a:lstStyle/>
          <a:p>
            <a:r>
              <a:rPr lang="en-US" sz="2400" dirty="0"/>
              <a:t>The screenshot should include the Plugin name, risk factor, and other vital information that attackers can use to exploit the system.</a:t>
            </a:r>
          </a:p>
        </p:txBody>
      </p:sp>
      <p:pic>
        <p:nvPicPr>
          <p:cNvPr id="8" name="Picture 7" descr="A screenshot of a social media post&#10;&#10;Description automatically generated">
            <a:extLst>
              <a:ext uri="{FF2B5EF4-FFF2-40B4-BE49-F238E27FC236}">
                <a16:creationId xmlns:a16="http://schemas.microsoft.com/office/drawing/2014/main" id="{684E529F-4233-4501-A8BA-A1991BCE2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430" y="1122363"/>
            <a:ext cx="5906881" cy="4613274"/>
          </a:xfrm>
          <a:prstGeom prst="rect">
            <a:avLst/>
          </a:prstGeom>
        </p:spPr>
      </p:pic>
    </p:spTree>
    <p:extLst>
      <p:ext uri="{BB962C8B-B14F-4D97-AF65-F5344CB8AC3E}">
        <p14:creationId xmlns:p14="http://schemas.microsoft.com/office/powerpoint/2010/main" val="3327409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334</TotalTime>
  <Words>1673</Words>
  <Application>Microsoft Office PowerPoint</Application>
  <PresentationFormat>Widescreen</PresentationFormat>
  <Paragraphs>171</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Times New Roman</vt:lpstr>
      <vt:lpstr>Tw Cen MT</vt:lpstr>
      <vt:lpstr>Circuit</vt:lpstr>
      <vt:lpstr>SEC285 Final Project </vt:lpstr>
      <vt:lpstr>Course Summary</vt:lpstr>
      <vt:lpstr>Objective-</vt:lpstr>
      <vt:lpstr>2-light Breadboard Layout</vt:lpstr>
      <vt:lpstr>3-light Breadboard Layout (challenge)</vt:lpstr>
      <vt:lpstr>Challenges Encountered and other potential uses </vt:lpstr>
      <vt:lpstr>Objective-</vt:lpstr>
      <vt:lpstr>nmap scan</vt:lpstr>
      <vt:lpstr>a vulnerability of critical severity rating</vt:lpstr>
      <vt:lpstr>a vulnerability of high severity rating</vt:lpstr>
      <vt:lpstr>a vulnerability of medium severity rating</vt:lpstr>
      <vt:lpstr>Questions</vt:lpstr>
      <vt:lpstr>Challenges Encountered and other potential uses </vt:lpstr>
      <vt:lpstr>Objective-</vt:lpstr>
      <vt:lpstr>Nmap scan result</vt:lpstr>
      <vt:lpstr>Questions</vt:lpstr>
      <vt:lpstr>Challenges Encountered and Learned</vt:lpstr>
      <vt:lpstr>Objective-</vt:lpstr>
      <vt:lpstr>Overview section of the security policy</vt:lpstr>
      <vt:lpstr>Scope  section of the security policy</vt:lpstr>
      <vt:lpstr>Policy  section of the security policy</vt:lpstr>
      <vt:lpstr>Questions</vt:lpstr>
      <vt:lpstr>Lessons Learned</vt:lpstr>
      <vt:lpstr>Objective-</vt:lpstr>
      <vt:lpstr>Passive buzzer breadboard layout</vt:lpstr>
      <vt:lpstr>PowerPoint Presentation</vt:lpstr>
      <vt:lpstr>Challenges Encountered and Learned</vt:lpstr>
      <vt:lpstr>Objective-</vt:lpstr>
      <vt:lpstr>File encryption</vt:lpstr>
      <vt:lpstr>File decryption</vt:lpstr>
      <vt:lpstr>Account lockout screen</vt:lpstr>
      <vt:lpstr>Challenges and lessons learned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Norris</dc:creator>
  <cp:lastModifiedBy>Patrick Norris</cp:lastModifiedBy>
  <cp:revision>16</cp:revision>
  <dcterms:created xsi:type="dcterms:W3CDTF">2020-08-28T13:54:26Z</dcterms:created>
  <dcterms:modified xsi:type="dcterms:W3CDTF">2020-08-28T22:47:00Z</dcterms:modified>
</cp:coreProperties>
</file>