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0"/>
  </p:notesMasterIdLst>
  <p:sldIdLst>
    <p:sldId id="256" r:id="rId2"/>
    <p:sldId id="263" r:id="rId3"/>
    <p:sldId id="276" r:id="rId4"/>
    <p:sldId id="257" r:id="rId5"/>
    <p:sldId id="277" r:id="rId6"/>
    <p:sldId id="258" r:id="rId7"/>
    <p:sldId id="264" r:id="rId8"/>
    <p:sldId id="259" r:id="rId9"/>
    <p:sldId id="273" r:id="rId10"/>
    <p:sldId id="274" r:id="rId11"/>
    <p:sldId id="275" r:id="rId12"/>
    <p:sldId id="260" r:id="rId13"/>
    <p:sldId id="278" r:id="rId14"/>
    <p:sldId id="261" r:id="rId15"/>
    <p:sldId id="279" r:id="rId16"/>
    <p:sldId id="280" r:id="rId17"/>
    <p:sldId id="265" r:id="rId18"/>
    <p:sldId id="281" r:id="rId19"/>
    <p:sldId id="282" r:id="rId20"/>
    <p:sldId id="283" r:id="rId21"/>
    <p:sldId id="266" r:id="rId22"/>
    <p:sldId id="267" r:id="rId23"/>
    <p:sldId id="268" r:id="rId24"/>
    <p:sldId id="262" r:id="rId25"/>
    <p:sldId id="269" r:id="rId26"/>
    <p:sldId id="270" r:id="rId27"/>
    <p:sldId id="271" r:id="rId28"/>
    <p:sldId id="272"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k Norris" initials="PN" lastIdx="2" clrIdx="0">
    <p:extLst>
      <p:ext uri="{19B8F6BF-5375-455C-9EA6-DF929625EA0E}">
        <p15:presenceInfo xmlns:p15="http://schemas.microsoft.com/office/powerpoint/2012/main" userId="937110df3e02513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9" autoAdjust="0"/>
    <p:restoredTop sz="94660"/>
  </p:normalViewPr>
  <p:slideViewPr>
    <p:cSldViewPr snapToGrid="0">
      <p:cViewPr varScale="1">
        <p:scale>
          <a:sx n="155" d="100"/>
          <a:sy n="155" d="100"/>
        </p:scale>
        <p:origin x="162" y="4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BE7D7D-B215-4026-BBB2-2094F789DDD8}" type="datetimeFigureOut">
              <a:rPr lang="en-US" smtClean="0"/>
              <a:t>4/21/2020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81F781-A12D-43DF-8424-5993861364EA}" type="slidenum">
              <a:rPr lang="en-US" smtClean="0"/>
              <a:t>‹#›</a:t>
            </a:fld>
            <a:endParaRPr lang="en-US"/>
          </a:p>
        </p:txBody>
      </p:sp>
    </p:spTree>
    <p:extLst>
      <p:ext uri="{BB962C8B-B14F-4D97-AF65-F5344CB8AC3E}">
        <p14:creationId xmlns:p14="http://schemas.microsoft.com/office/powerpoint/2010/main" val="303547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4/21/2020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4/21/2020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1DA73-AE83-41AA-B216-6CBE218DF6E4}"/>
              </a:ext>
            </a:extLst>
          </p:cNvPr>
          <p:cNvSpPr>
            <a:spLocks noGrp="1"/>
          </p:cNvSpPr>
          <p:nvPr>
            <p:ph type="ctrTitle"/>
          </p:nvPr>
        </p:nvSpPr>
        <p:spPr/>
        <p:txBody>
          <a:bodyPr>
            <a:normAutofit/>
          </a:bodyPr>
          <a:lstStyle/>
          <a:p>
            <a:r>
              <a:rPr lang="en-US" sz="8800" dirty="0"/>
              <a:t>Netw190</a:t>
            </a:r>
          </a:p>
        </p:txBody>
      </p:sp>
      <p:sp>
        <p:nvSpPr>
          <p:cNvPr id="3" name="Subtitle 2">
            <a:extLst>
              <a:ext uri="{FF2B5EF4-FFF2-40B4-BE49-F238E27FC236}">
                <a16:creationId xmlns:a16="http://schemas.microsoft.com/office/drawing/2014/main" id="{B63C64A8-AD32-4CE3-BD0E-D1C784E892B1}"/>
              </a:ext>
            </a:extLst>
          </p:cNvPr>
          <p:cNvSpPr>
            <a:spLocks noGrp="1"/>
          </p:cNvSpPr>
          <p:nvPr>
            <p:ph type="subTitle" idx="1"/>
          </p:nvPr>
        </p:nvSpPr>
        <p:spPr/>
        <p:txBody>
          <a:bodyPr>
            <a:normAutofit/>
          </a:bodyPr>
          <a:lstStyle/>
          <a:p>
            <a:r>
              <a:rPr lang="en-US" sz="3200" dirty="0"/>
              <a:t>Introduction to networks project </a:t>
            </a:r>
          </a:p>
        </p:txBody>
      </p:sp>
    </p:spTree>
    <p:extLst>
      <p:ext uri="{BB962C8B-B14F-4D97-AF65-F5344CB8AC3E}">
        <p14:creationId xmlns:p14="http://schemas.microsoft.com/office/powerpoint/2010/main" val="2774398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09CE90-2FED-46CB-B9A5-4E2D39A07AA8}"/>
              </a:ext>
            </a:extLst>
          </p:cNvPr>
          <p:cNvPicPr>
            <a:picLocks noChangeAspect="1"/>
          </p:cNvPicPr>
          <p:nvPr/>
        </p:nvPicPr>
        <p:blipFill>
          <a:blip r:embed="rId2"/>
          <a:stretch>
            <a:fillRect/>
          </a:stretch>
        </p:blipFill>
        <p:spPr>
          <a:xfrm>
            <a:off x="4079459" y="996092"/>
            <a:ext cx="3785944" cy="2505673"/>
          </a:xfrm>
          <a:prstGeom prst="rect">
            <a:avLst/>
          </a:prstGeom>
        </p:spPr>
      </p:pic>
      <p:pic>
        <p:nvPicPr>
          <p:cNvPr id="5" name="Picture 4">
            <a:extLst>
              <a:ext uri="{FF2B5EF4-FFF2-40B4-BE49-F238E27FC236}">
                <a16:creationId xmlns:a16="http://schemas.microsoft.com/office/drawing/2014/main" id="{A6533384-A44C-4FA5-B88E-A0FDEBF1B93B}"/>
              </a:ext>
            </a:extLst>
          </p:cNvPr>
          <p:cNvPicPr>
            <a:picLocks noChangeAspect="1"/>
          </p:cNvPicPr>
          <p:nvPr/>
        </p:nvPicPr>
        <p:blipFill>
          <a:blip r:embed="rId3"/>
          <a:stretch>
            <a:fillRect/>
          </a:stretch>
        </p:blipFill>
        <p:spPr>
          <a:xfrm>
            <a:off x="4545844" y="3906843"/>
            <a:ext cx="2853175" cy="774259"/>
          </a:xfrm>
          <a:prstGeom prst="rect">
            <a:avLst/>
          </a:prstGeom>
        </p:spPr>
      </p:pic>
    </p:spTree>
    <p:extLst>
      <p:ext uri="{BB962C8B-B14F-4D97-AF65-F5344CB8AC3E}">
        <p14:creationId xmlns:p14="http://schemas.microsoft.com/office/powerpoint/2010/main" val="1383754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450152-D93E-4917-8F13-AA22D537BBE4}"/>
              </a:ext>
            </a:extLst>
          </p:cNvPr>
          <p:cNvSpPr txBox="1"/>
          <p:nvPr/>
        </p:nvSpPr>
        <p:spPr>
          <a:xfrm>
            <a:off x="3074317" y="2521059"/>
            <a:ext cx="6043365" cy="1815882"/>
          </a:xfrm>
          <a:prstGeom prst="rect">
            <a:avLst/>
          </a:prstGeom>
          <a:noFill/>
        </p:spPr>
        <p:txBody>
          <a:bodyPr wrap="square" rtlCol="0">
            <a:spAutoFit/>
          </a:bodyPr>
          <a:lstStyle/>
          <a:p>
            <a:r>
              <a:rPr lang="en-US" sz="2800" dirty="0"/>
              <a:t>Bridging allow the VM to obtain its own IPv4 and IPv6 address from the router rather than share the same IPv4 and IPv6 address as the Host Pc.</a:t>
            </a:r>
          </a:p>
        </p:txBody>
      </p:sp>
    </p:spTree>
    <p:extLst>
      <p:ext uri="{BB962C8B-B14F-4D97-AF65-F5344CB8AC3E}">
        <p14:creationId xmlns:p14="http://schemas.microsoft.com/office/powerpoint/2010/main" val="2503729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C15F25-D86B-44DE-ABCE-783BC2B4BDD9}"/>
              </a:ext>
            </a:extLst>
          </p:cNvPr>
          <p:cNvSpPr txBox="1"/>
          <p:nvPr/>
        </p:nvSpPr>
        <p:spPr>
          <a:xfrm>
            <a:off x="3019581" y="1536174"/>
            <a:ext cx="6152837"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Once the bridging is enabled the router will give unique IPv4 and IPv6 addresses to host computer </a:t>
            </a:r>
          </a:p>
          <a:p>
            <a:pPr marL="285750" indent="-285750">
              <a:buFont typeface="Arial" panose="020B0604020202020204" pitchFamily="34" charset="0"/>
              <a:buChar char="•"/>
            </a:pPr>
            <a:r>
              <a:rPr lang="en-US" sz="2400" dirty="0"/>
              <a:t>To verify the bridging is working as expected the IP address of the machines must be checked</a:t>
            </a:r>
          </a:p>
          <a:p>
            <a:pPr marL="285750" indent="-285750">
              <a:buFont typeface="Arial" panose="020B0604020202020204" pitchFamily="34" charset="0"/>
              <a:buChar char="•"/>
            </a:pPr>
            <a:r>
              <a:rPr lang="en-US" sz="2400" dirty="0"/>
              <a:t>For Windows, the ipconfig command is used as shown on the right for IPv4 is the 192.168.105.0/25 network and 2003:dad:be:1::1/64 for IPv6.</a:t>
            </a:r>
          </a:p>
          <a:p>
            <a:pPr marL="285750" indent="-285750">
              <a:buFont typeface="Arial" panose="020B0604020202020204" pitchFamily="34" charset="0"/>
              <a:buChar char="•"/>
            </a:pPr>
            <a:r>
              <a:rPr lang="en-US" sz="2400" dirty="0"/>
              <a:t>The next picture show the results. </a:t>
            </a:r>
          </a:p>
        </p:txBody>
      </p:sp>
    </p:spTree>
    <p:extLst>
      <p:ext uri="{BB962C8B-B14F-4D97-AF65-F5344CB8AC3E}">
        <p14:creationId xmlns:p14="http://schemas.microsoft.com/office/powerpoint/2010/main" val="3094492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122FC-B608-4DE2-9D44-89A639CD196F}"/>
              </a:ext>
            </a:extLst>
          </p:cNvPr>
          <p:cNvPicPr>
            <a:picLocks noChangeAspect="1"/>
          </p:cNvPicPr>
          <p:nvPr/>
        </p:nvPicPr>
        <p:blipFill>
          <a:blip r:embed="rId2"/>
          <a:stretch>
            <a:fillRect/>
          </a:stretch>
        </p:blipFill>
        <p:spPr>
          <a:xfrm>
            <a:off x="3251969" y="652031"/>
            <a:ext cx="5688061" cy="5553937"/>
          </a:xfrm>
          <a:prstGeom prst="rect">
            <a:avLst/>
          </a:prstGeom>
        </p:spPr>
      </p:pic>
    </p:spTree>
    <p:extLst>
      <p:ext uri="{BB962C8B-B14F-4D97-AF65-F5344CB8AC3E}">
        <p14:creationId xmlns:p14="http://schemas.microsoft.com/office/powerpoint/2010/main" val="3875966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9E7DE62-BE04-4713-AFC8-BDFB68277AB6}"/>
              </a:ext>
            </a:extLst>
          </p:cNvPr>
          <p:cNvSpPr txBox="1"/>
          <p:nvPr/>
        </p:nvSpPr>
        <p:spPr>
          <a:xfrm>
            <a:off x="2618386" y="1228397"/>
            <a:ext cx="6955228"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t>To verify the bridging has changed in the virtual machines, the VM should have its own unique address compared to the host computer. </a:t>
            </a:r>
          </a:p>
          <a:p>
            <a:pPr marL="285750" indent="-285750">
              <a:buFont typeface="Arial" panose="020B0604020202020204" pitchFamily="34" charset="0"/>
              <a:buChar char="•"/>
            </a:pPr>
            <a:r>
              <a:rPr lang="en-US" sz="2800" dirty="0"/>
              <a:t>The command in Linux to complete this task in Linux is net-tools is installed “ifconfig” can be used. </a:t>
            </a:r>
          </a:p>
          <a:p>
            <a:pPr marL="285750" indent="-285750">
              <a:buFont typeface="Arial" panose="020B0604020202020204" pitchFamily="34" charset="0"/>
              <a:buChar char="•"/>
            </a:pPr>
            <a:r>
              <a:rPr lang="en-US" sz="2800" dirty="0"/>
              <a:t>Once this is done the IP address should be different from form the VM and the Host.</a:t>
            </a:r>
          </a:p>
          <a:p>
            <a:pPr marL="285750" indent="-285750">
              <a:buFont typeface="Arial" panose="020B0604020202020204" pitchFamily="34" charset="0"/>
              <a:buChar char="•"/>
            </a:pPr>
            <a:r>
              <a:rPr lang="en-US" sz="2800" dirty="0"/>
              <a:t>The next picture shows the results. </a:t>
            </a:r>
          </a:p>
        </p:txBody>
      </p:sp>
    </p:spTree>
    <p:extLst>
      <p:ext uri="{BB962C8B-B14F-4D97-AF65-F5344CB8AC3E}">
        <p14:creationId xmlns:p14="http://schemas.microsoft.com/office/powerpoint/2010/main" val="1010434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3AA85-8F32-4B45-BB1D-C8954DCE9AF7}"/>
              </a:ext>
            </a:extLst>
          </p:cNvPr>
          <p:cNvPicPr>
            <a:picLocks noChangeAspect="1"/>
          </p:cNvPicPr>
          <p:nvPr/>
        </p:nvPicPr>
        <p:blipFill>
          <a:blip r:embed="rId2"/>
          <a:stretch>
            <a:fillRect/>
          </a:stretch>
        </p:blipFill>
        <p:spPr>
          <a:xfrm>
            <a:off x="2962384" y="990388"/>
            <a:ext cx="6267231" cy="4877223"/>
          </a:xfrm>
          <a:prstGeom prst="rect">
            <a:avLst/>
          </a:prstGeom>
        </p:spPr>
      </p:pic>
    </p:spTree>
    <p:extLst>
      <p:ext uri="{BB962C8B-B14F-4D97-AF65-F5344CB8AC3E}">
        <p14:creationId xmlns:p14="http://schemas.microsoft.com/office/powerpoint/2010/main" val="3044434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C3DF79-59CC-4A97-917C-4E08B50EBDF5}"/>
              </a:ext>
            </a:extLst>
          </p:cNvPr>
          <p:cNvSpPr txBox="1"/>
          <p:nvPr/>
        </p:nvSpPr>
        <p:spPr>
          <a:xfrm>
            <a:off x="1838325" y="2767280"/>
            <a:ext cx="8515350" cy="1323439"/>
          </a:xfrm>
          <a:prstGeom prst="rect">
            <a:avLst/>
          </a:prstGeom>
          <a:noFill/>
        </p:spPr>
        <p:txBody>
          <a:bodyPr wrap="square" rtlCol="0">
            <a:spAutoFit/>
          </a:bodyPr>
          <a:lstStyle/>
          <a:p>
            <a:pPr marL="285750" indent="-285750">
              <a:buFont typeface="Arial" panose="020B0604020202020204" pitchFamily="34" charset="0"/>
              <a:buChar char="•"/>
            </a:pPr>
            <a:r>
              <a:rPr lang="en-US" sz="4000" dirty="0"/>
              <a:t>The next step in the project is to make ethernet cable from cat 5e UTP cable</a:t>
            </a:r>
          </a:p>
        </p:txBody>
      </p:sp>
    </p:spTree>
    <p:extLst>
      <p:ext uri="{BB962C8B-B14F-4D97-AF65-F5344CB8AC3E}">
        <p14:creationId xmlns:p14="http://schemas.microsoft.com/office/powerpoint/2010/main" val="780618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G_5927">
            <a:hlinkClick r:id="" action="ppaction://media"/>
            <a:extLst>
              <a:ext uri="{FF2B5EF4-FFF2-40B4-BE49-F238E27FC236}">
                <a16:creationId xmlns:a16="http://schemas.microsoft.com/office/drawing/2014/main" id="{C8C0EA5F-CBC0-4ACE-B9BF-8C89B4ECE84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9869" y="70659"/>
            <a:ext cx="1889067" cy="3358341"/>
          </a:xfrm>
          <a:prstGeom prst="rect">
            <a:avLst/>
          </a:prstGeom>
        </p:spPr>
      </p:pic>
      <p:sp>
        <p:nvSpPr>
          <p:cNvPr id="12" name="TextBox 11">
            <a:extLst>
              <a:ext uri="{FF2B5EF4-FFF2-40B4-BE49-F238E27FC236}">
                <a16:creationId xmlns:a16="http://schemas.microsoft.com/office/drawing/2014/main" id="{5FCF04F4-68B6-4014-BA23-256DC248E279}"/>
              </a:ext>
            </a:extLst>
          </p:cNvPr>
          <p:cNvSpPr txBox="1"/>
          <p:nvPr/>
        </p:nvSpPr>
        <p:spPr>
          <a:xfrm>
            <a:off x="3554665" y="1883688"/>
            <a:ext cx="3984840" cy="2308324"/>
          </a:xfrm>
          <a:prstGeom prst="rect">
            <a:avLst/>
          </a:prstGeom>
          <a:noFill/>
        </p:spPr>
        <p:txBody>
          <a:bodyPr wrap="square" rtlCol="0">
            <a:spAutoFit/>
          </a:bodyPr>
          <a:lstStyle/>
          <a:p>
            <a:pPr marL="285750" indent="-285750">
              <a:buFont typeface="Arial" panose="020B0604020202020204" pitchFamily="34" charset="0"/>
              <a:buChar char="•"/>
            </a:pPr>
            <a:r>
              <a:rPr lang="en-US" dirty="0"/>
              <a:t>The network designed in this project is using a physical ethernet cable to connect the host pc and router.</a:t>
            </a:r>
          </a:p>
          <a:p>
            <a:pPr marL="285750" indent="-285750">
              <a:buFont typeface="Arial" panose="020B0604020202020204" pitchFamily="34" charset="0"/>
              <a:buChar char="•"/>
            </a:pPr>
            <a:r>
              <a:rPr lang="en-US" dirty="0"/>
              <a:t>The cable is also known as a straight trough ethernet cable.</a:t>
            </a:r>
          </a:p>
          <a:p>
            <a:pPr marL="285750" indent="-285750">
              <a:buFont typeface="Arial" panose="020B0604020202020204" pitchFamily="34" charset="0"/>
              <a:buChar char="•"/>
            </a:pPr>
            <a:r>
              <a:rPr lang="en-US" dirty="0"/>
              <a:t>Other cables are called crossover or roll over.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58454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8B74B1-600E-44DE-9E67-3BFB6F3692AD}"/>
              </a:ext>
            </a:extLst>
          </p:cNvPr>
          <p:cNvPicPr>
            <a:picLocks noChangeAspect="1"/>
          </p:cNvPicPr>
          <p:nvPr/>
        </p:nvPicPr>
        <p:blipFill>
          <a:blip r:embed="rId2"/>
          <a:stretch>
            <a:fillRect/>
          </a:stretch>
        </p:blipFill>
        <p:spPr>
          <a:xfrm>
            <a:off x="3293793" y="513777"/>
            <a:ext cx="5604413" cy="5163196"/>
          </a:xfrm>
          <a:prstGeom prst="rect">
            <a:avLst/>
          </a:prstGeom>
        </p:spPr>
      </p:pic>
      <p:sp>
        <p:nvSpPr>
          <p:cNvPr id="5" name="TextBox 4">
            <a:extLst>
              <a:ext uri="{FF2B5EF4-FFF2-40B4-BE49-F238E27FC236}">
                <a16:creationId xmlns:a16="http://schemas.microsoft.com/office/drawing/2014/main" id="{E09B39E9-3D39-480F-A784-277652FDA365}"/>
              </a:ext>
            </a:extLst>
          </p:cNvPr>
          <p:cNvSpPr txBox="1"/>
          <p:nvPr/>
        </p:nvSpPr>
        <p:spPr>
          <a:xfrm>
            <a:off x="3359149" y="5829300"/>
            <a:ext cx="5473700" cy="369332"/>
          </a:xfrm>
          <a:prstGeom prst="rect">
            <a:avLst/>
          </a:prstGeom>
          <a:noFill/>
        </p:spPr>
        <p:txBody>
          <a:bodyPr wrap="square" rtlCol="0">
            <a:spAutoFit/>
          </a:bodyPr>
          <a:lstStyle/>
          <a:p>
            <a:r>
              <a:rPr lang="en-US" dirty="0"/>
              <a:t>The picture shows different wiring for ethernet cable.</a:t>
            </a:r>
          </a:p>
        </p:txBody>
      </p:sp>
    </p:spTree>
    <p:extLst>
      <p:ext uri="{BB962C8B-B14F-4D97-AF65-F5344CB8AC3E}">
        <p14:creationId xmlns:p14="http://schemas.microsoft.com/office/powerpoint/2010/main" val="2656076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1367EA-0E1E-4751-9A45-FC3AA7E94178}"/>
              </a:ext>
            </a:extLst>
          </p:cNvPr>
          <p:cNvPicPr>
            <a:picLocks noChangeAspect="1"/>
          </p:cNvPicPr>
          <p:nvPr/>
        </p:nvPicPr>
        <p:blipFill>
          <a:blip r:embed="rId2"/>
          <a:stretch>
            <a:fillRect/>
          </a:stretch>
        </p:blipFill>
        <p:spPr>
          <a:xfrm>
            <a:off x="3027355" y="278265"/>
            <a:ext cx="6137287" cy="4608800"/>
          </a:xfrm>
          <a:prstGeom prst="rect">
            <a:avLst/>
          </a:prstGeom>
        </p:spPr>
      </p:pic>
      <p:sp>
        <p:nvSpPr>
          <p:cNvPr id="5" name="TextBox 4">
            <a:extLst>
              <a:ext uri="{FF2B5EF4-FFF2-40B4-BE49-F238E27FC236}">
                <a16:creationId xmlns:a16="http://schemas.microsoft.com/office/drawing/2014/main" id="{9377BC49-988C-4D2E-BA29-95DDABBF2C06}"/>
              </a:ext>
            </a:extLst>
          </p:cNvPr>
          <p:cNvSpPr txBox="1"/>
          <p:nvPr/>
        </p:nvSpPr>
        <p:spPr>
          <a:xfrm>
            <a:off x="1886744" y="5194300"/>
            <a:ext cx="8418507" cy="369332"/>
          </a:xfrm>
          <a:prstGeom prst="rect">
            <a:avLst/>
          </a:prstGeom>
          <a:noFill/>
        </p:spPr>
        <p:txBody>
          <a:bodyPr wrap="square" rtlCol="0">
            <a:spAutoFit/>
          </a:bodyPr>
          <a:lstStyle/>
          <a:p>
            <a:r>
              <a:rPr lang="en-US" dirty="0"/>
              <a:t>Ethernet cable cat 5e, RJ45 connector, </a:t>
            </a:r>
            <a:r>
              <a:rPr lang="en-US" dirty="0" err="1"/>
              <a:t>UbiGear</a:t>
            </a:r>
            <a:r>
              <a:rPr lang="en-US" dirty="0"/>
              <a:t> cable tester, and wire cutter and crimper </a:t>
            </a:r>
          </a:p>
        </p:txBody>
      </p:sp>
    </p:spTree>
    <p:extLst>
      <p:ext uri="{BB962C8B-B14F-4D97-AF65-F5344CB8AC3E}">
        <p14:creationId xmlns:p14="http://schemas.microsoft.com/office/powerpoint/2010/main" val="484624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F1C2A-6922-44CD-9732-D6ACBB8B7319}"/>
              </a:ext>
            </a:extLst>
          </p:cNvPr>
          <p:cNvSpPr>
            <a:spLocks noGrp="1"/>
          </p:cNvSpPr>
          <p:nvPr>
            <p:ph type="title"/>
          </p:nvPr>
        </p:nvSpPr>
        <p:spPr/>
        <p:txBody>
          <a:bodyPr>
            <a:normAutofit/>
          </a:bodyPr>
          <a:lstStyle/>
          <a:p>
            <a:pPr algn="ctr"/>
            <a:r>
              <a:rPr lang="en-US" sz="3200" dirty="0"/>
              <a:t>Netw190 introduction to networks project</a:t>
            </a:r>
          </a:p>
        </p:txBody>
      </p:sp>
      <p:sp>
        <p:nvSpPr>
          <p:cNvPr id="3" name="Content Placeholder 2">
            <a:extLst>
              <a:ext uri="{FF2B5EF4-FFF2-40B4-BE49-F238E27FC236}">
                <a16:creationId xmlns:a16="http://schemas.microsoft.com/office/drawing/2014/main" id="{48A6BC17-7E95-4145-BCB4-3D293AA6E1F1}"/>
              </a:ext>
            </a:extLst>
          </p:cNvPr>
          <p:cNvSpPr>
            <a:spLocks noGrp="1"/>
          </p:cNvSpPr>
          <p:nvPr>
            <p:ph idx="1"/>
          </p:nvPr>
        </p:nvSpPr>
        <p:spPr>
          <a:xfrm>
            <a:off x="1141413" y="1859743"/>
            <a:ext cx="9905999" cy="3541714"/>
          </a:xfrm>
        </p:spPr>
        <p:txBody>
          <a:bodyPr>
            <a:normAutofit fontScale="92500"/>
          </a:bodyPr>
          <a:lstStyle/>
          <a:p>
            <a:pPr marL="0" indent="0">
              <a:buNone/>
            </a:pPr>
            <a:r>
              <a:rPr lang="en-US" dirty="0"/>
              <a:t>	The purpose of the project was to design , build, and verify the connection of a small wired and wireless network using both IPV4 and IPV6 addressing.</a:t>
            </a:r>
          </a:p>
          <a:p>
            <a:pPr marL="0" indent="0">
              <a:buNone/>
            </a:pPr>
            <a:r>
              <a:rPr lang="en-US" dirty="0"/>
              <a:t>	The network was built using a small travel router and a computer with Microsoft operating system with a Linux virtual machine installed on VMware player.</a:t>
            </a:r>
          </a:p>
          <a:p>
            <a:pPr marL="0" indent="0">
              <a:buNone/>
            </a:pPr>
            <a:r>
              <a:rPr lang="en-US" dirty="0"/>
              <a:t>	Ethernet cables (cat 5.e) were also made according to 568B EIA/TIA standard for use in the project </a:t>
            </a:r>
          </a:p>
        </p:txBody>
      </p:sp>
    </p:spTree>
    <p:extLst>
      <p:ext uri="{BB962C8B-B14F-4D97-AF65-F5344CB8AC3E}">
        <p14:creationId xmlns:p14="http://schemas.microsoft.com/office/powerpoint/2010/main" val="641433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9B2DC-17E3-41B2-8AFB-8F88CAF4F1A4}"/>
              </a:ext>
            </a:extLst>
          </p:cNvPr>
          <p:cNvPicPr>
            <a:picLocks noChangeAspect="1"/>
          </p:cNvPicPr>
          <p:nvPr/>
        </p:nvPicPr>
        <p:blipFill>
          <a:blip r:embed="rId2"/>
          <a:stretch>
            <a:fillRect/>
          </a:stretch>
        </p:blipFill>
        <p:spPr>
          <a:xfrm>
            <a:off x="3433994" y="612035"/>
            <a:ext cx="5324005" cy="3998065"/>
          </a:xfrm>
          <a:prstGeom prst="rect">
            <a:avLst/>
          </a:prstGeom>
        </p:spPr>
      </p:pic>
      <p:sp>
        <p:nvSpPr>
          <p:cNvPr id="5" name="TextBox 4">
            <a:extLst>
              <a:ext uri="{FF2B5EF4-FFF2-40B4-BE49-F238E27FC236}">
                <a16:creationId xmlns:a16="http://schemas.microsoft.com/office/drawing/2014/main" id="{4B6AE455-E80B-4955-91D6-E18B287F3D6F}"/>
              </a:ext>
            </a:extLst>
          </p:cNvPr>
          <p:cNvSpPr txBox="1"/>
          <p:nvPr/>
        </p:nvSpPr>
        <p:spPr>
          <a:xfrm>
            <a:off x="3329896" y="4787900"/>
            <a:ext cx="5532203" cy="369332"/>
          </a:xfrm>
          <a:prstGeom prst="rect">
            <a:avLst/>
          </a:prstGeom>
          <a:noFill/>
        </p:spPr>
        <p:txBody>
          <a:bodyPr wrap="square" rtlCol="0">
            <a:spAutoFit/>
          </a:bodyPr>
          <a:lstStyle/>
          <a:p>
            <a:pPr algn="ctr"/>
            <a:r>
              <a:rPr lang="en-US" dirty="0"/>
              <a:t>This is a picture of the ethernet cable completed. </a:t>
            </a:r>
          </a:p>
        </p:txBody>
      </p:sp>
    </p:spTree>
    <p:extLst>
      <p:ext uri="{BB962C8B-B14F-4D97-AF65-F5344CB8AC3E}">
        <p14:creationId xmlns:p14="http://schemas.microsoft.com/office/powerpoint/2010/main" val="447729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ED3921-ABEF-403A-AF53-9E7E0DEF5899}"/>
              </a:ext>
            </a:extLst>
          </p:cNvPr>
          <p:cNvSpPr txBox="1"/>
          <p:nvPr/>
        </p:nvSpPr>
        <p:spPr>
          <a:xfrm>
            <a:off x="3403600" y="0"/>
            <a:ext cx="5384800" cy="769441"/>
          </a:xfrm>
          <a:prstGeom prst="rect">
            <a:avLst/>
          </a:prstGeom>
          <a:noFill/>
        </p:spPr>
        <p:txBody>
          <a:bodyPr wrap="square" rtlCol="0">
            <a:spAutoFit/>
          </a:bodyPr>
          <a:lstStyle/>
          <a:p>
            <a:pPr algn="ctr"/>
            <a:r>
              <a:rPr lang="en-US" sz="4400" dirty="0"/>
              <a:t>Connectivity Test</a:t>
            </a:r>
          </a:p>
        </p:txBody>
      </p:sp>
      <p:pic>
        <p:nvPicPr>
          <p:cNvPr id="3" name="Picture 2">
            <a:extLst>
              <a:ext uri="{FF2B5EF4-FFF2-40B4-BE49-F238E27FC236}">
                <a16:creationId xmlns:a16="http://schemas.microsoft.com/office/drawing/2014/main" id="{BEB0628A-3CE5-4117-AA73-F150D7AF15B6}"/>
              </a:ext>
            </a:extLst>
          </p:cNvPr>
          <p:cNvPicPr>
            <a:picLocks noChangeAspect="1"/>
          </p:cNvPicPr>
          <p:nvPr/>
        </p:nvPicPr>
        <p:blipFill>
          <a:blip r:embed="rId2"/>
          <a:stretch>
            <a:fillRect/>
          </a:stretch>
        </p:blipFill>
        <p:spPr>
          <a:xfrm>
            <a:off x="6779870" y="1304360"/>
            <a:ext cx="4688230" cy="4249280"/>
          </a:xfrm>
          <a:prstGeom prst="rect">
            <a:avLst/>
          </a:prstGeom>
        </p:spPr>
      </p:pic>
      <p:sp>
        <p:nvSpPr>
          <p:cNvPr id="4" name="TextBox 3">
            <a:extLst>
              <a:ext uri="{FF2B5EF4-FFF2-40B4-BE49-F238E27FC236}">
                <a16:creationId xmlns:a16="http://schemas.microsoft.com/office/drawing/2014/main" id="{9A01BD36-F711-4433-B74B-1E818AFDACE5}"/>
              </a:ext>
            </a:extLst>
          </p:cNvPr>
          <p:cNvSpPr txBox="1"/>
          <p:nvPr/>
        </p:nvSpPr>
        <p:spPr>
          <a:xfrm>
            <a:off x="723900" y="1515780"/>
            <a:ext cx="4597400" cy="3139321"/>
          </a:xfrm>
          <a:prstGeom prst="rect">
            <a:avLst/>
          </a:prstGeom>
          <a:noFill/>
        </p:spPr>
        <p:txBody>
          <a:bodyPr wrap="square" rtlCol="0">
            <a:spAutoFit/>
          </a:bodyPr>
          <a:lstStyle/>
          <a:p>
            <a:pPr marL="285750" indent="-285750">
              <a:buFont typeface="Arial" panose="020B0604020202020204" pitchFamily="34" charset="0"/>
              <a:buChar char="•"/>
            </a:pPr>
            <a:r>
              <a:rPr lang="en-US" dirty="0"/>
              <a:t>Once the cable has been made and tested. It was time to put the network all together and test it. </a:t>
            </a:r>
          </a:p>
          <a:p>
            <a:pPr marL="285750" indent="-285750">
              <a:buFont typeface="Arial" panose="020B0604020202020204" pitchFamily="34" charset="0"/>
              <a:buChar char="•"/>
            </a:pPr>
            <a:r>
              <a:rPr lang="en-US" dirty="0"/>
              <a:t>To test the network a connectivity test was conducted.</a:t>
            </a:r>
          </a:p>
          <a:p>
            <a:pPr marL="285750" indent="-285750">
              <a:buFont typeface="Arial" panose="020B0604020202020204" pitchFamily="34" charset="0"/>
              <a:buChar char="•"/>
            </a:pPr>
            <a:r>
              <a:rPr lang="en-US" dirty="0"/>
              <a:t> Command prompt was open in windows and using the command ping followed by the IPv4 address I could see that there was a connection and same for the IPv6.</a:t>
            </a:r>
          </a:p>
          <a:p>
            <a:pPr marL="285750" indent="-285750">
              <a:buFont typeface="Arial" panose="020B0604020202020204" pitchFamily="34" charset="0"/>
              <a:buChar char="•"/>
            </a:pPr>
            <a:r>
              <a:rPr lang="en-US" dirty="0"/>
              <a:t> The photo to the right is a screenshot of the connectivity test from Host PC to Ubuntu VM.</a:t>
            </a:r>
          </a:p>
        </p:txBody>
      </p:sp>
    </p:spTree>
    <p:extLst>
      <p:ext uri="{BB962C8B-B14F-4D97-AF65-F5344CB8AC3E}">
        <p14:creationId xmlns:p14="http://schemas.microsoft.com/office/powerpoint/2010/main" val="2670865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B4CA71-E986-4197-B831-20D07A7547AC}"/>
              </a:ext>
            </a:extLst>
          </p:cNvPr>
          <p:cNvPicPr>
            <a:picLocks noChangeAspect="1"/>
          </p:cNvPicPr>
          <p:nvPr/>
        </p:nvPicPr>
        <p:blipFill>
          <a:blip r:embed="rId2"/>
          <a:stretch>
            <a:fillRect/>
          </a:stretch>
        </p:blipFill>
        <p:spPr>
          <a:xfrm>
            <a:off x="6892840" y="1197670"/>
            <a:ext cx="4883319" cy="4462659"/>
          </a:xfrm>
          <a:prstGeom prst="rect">
            <a:avLst/>
          </a:prstGeom>
        </p:spPr>
      </p:pic>
      <p:sp>
        <p:nvSpPr>
          <p:cNvPr id="5" name="TextBox 4">
            <a:extLst>
              <a:ext uri="{FF2B5EF4-FFF2-40B4-BE49-F238E27FC236}">
                <a16:creationId xmlns:a16="http://schemas.microsoft.com/office/drawing/2014/main" id="{ADC84106-A6B9-41BC-8D8D-412EFE7A99A3}"/>
              </a:ext>
            </a:extLst>
          </p:cNvPr>
          <p:cNvSpPr txBox="1"/>
          <p:nvPr/>
        </p:nvSpPr>
        <p:spPr>
          <a:xfrm>
            <a:off x="1295400" y="2828834"/>
            <a:ext cx="41656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Doing the same steps I pinged IPv4 and IPv6 from the Host PC to the Travel Router which is shown on the right to test connectivity. </a:t>
            </a:r>
          </a:p>
        </p:txBody>
      </p:sp>
    </p:spTree>
    <p:extLst>
      <p:ext uri="{BB962C8B-B14F-4D97-AF65-F5344CB8AC3E}">
        <p14:creationId xmlns:p14="http://schemas.microsoft.com/office/powerpoint/2010/main" val="3255789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005848-F706-4072-AF44-C641E95381BC}"/>
              </a:ext>
            </a:extLst>
          </p:cNvPr>
          <p:cNvPicPr>
            <a:picLocks noChangeAspect="1"/>
          </p:cNvPicPr>
          <p:nvPr/>
        </p:nvPicPr>
        <p:blipFill>
          <a:blip r:embed="rId2"/>
          <a:stretch>
            <a:fillRect/>
          </a:stretch>
        </p:blipFill>
        <p:spPr>
          <a:xfrm>
            <a:off x="7251700" y="502759"/>
            <a:ext cx="4519884" cy="3503340"/>
          </a:xfrm>
          <a:prstGeom prst="rect">
            <a:avLst/>
          </a:prstGeom>
        </p:spPr>
      </p:pic>
      <p:pic>
        <p:nvPicPr>
          <p:cNvPr id="5" name="Picture 4">
            <a:extLst>
              <a:ext uri="{FF2B5EF4-FFF2-40B4-BE49-F238E27FC236}">
                <a16:creationId xmlns:a16="http://schemas.microsoft.com/office/drawing/2014/main" id="{D5E05255-1147-40F7-9498-7B71A60EED57}"/>
              </a:ext>
            </a:extLst>
          </p:cNvPr>
          <p:cNvPicPr>
            <a:picLocks noChangeAspect="1"/>
          </p:cNvPicPr>
          <p:nvPr/>
        </p:nvPicPr>
        <p:blipFill>
          <a:blip r:embed="rId3"/>
          <a:stretch>
            <a:fillRect/>
          </a:stretch>
        </p:blipFill>
        <p:spPr>
          <a:xfrm>
            <a:off x="955548" y="3062543"/>
            <a:ext cx="3673948" cy="3338257"/>
          </a:xfrm>
          <a:prstGeom prst="rect">
            <a:avLst/>
          </a:prstGeom>
        </p:spPr>
      </p:pic>
      <p:sp>
        <p:nvSpPr>
          <p:cNvPr id="6" name="TextBox 5">
            <a:extLst>
              <a:ext uri="{FF2B5EF4-FFF2-40B4-BE49-F238E27FC236}">
                <a16:creationId xmlns:a16="http://schemas.microsoft.com/office/drawing/2014/main" id="{6FC2E173-3A2E-45D1-BA36-EACF9BA6BA15}"/>
              </a:ext>
            </a:extLst>
          </p:cNvPr>
          <p:cNvSpPr txBox="1"/>
          <p:nvPr/>
        </p:nvSpPr>
        <p:spPr>
          <a:xfrm>
            <a:off x="1905000" y="990600"/>
            <a:ext cx="4191000" cy="646331"/>
          </a:xfrm>
          <a:prstGeom prst="rect">
            <a:avLst/>
          </a:prstGeom>
          <a:noFill/>
        </p:spPr>
        <p:txBody>
          <a:bodyPr wrap="square" rtlCol="0">
            <a:spAutoFit/>
          </a:bodyPr>
          <a:lstStyle/>
          <a:p>
            <a:pPr marL="285750" indent="-285750">
              <a:buFont typeface="Arial" panose="020B0604020202020204" pitchFamily="34" charset="0"/>
              <a:buChar char="•"/>
            </a:pPr>
            <a:r>
              <a:rPr lang="en-US" dirty="0"/>
              <a:t>Again the same test was done on the right is Ubuntu VM to Host PC.</a:t>
            </a:r>
          </a:p>
        </p:txBody>
      </p:sp>
      <p:sp>
        <p:nvSpPr>
          <p:cNvPr id="7" name="Rectangle 6">
            <a:extLst>
              <a:ext uri="{FF2B5EF4-FFF2-40B4-BE49-F238E27FC236}">
                <a16:creationId xmlns:a16="http://schemas.microsoft.com/office/drawing/2014/main" id="{AA0B4663-FB95-43C3-81F1-BADB69DEF654}"/>
              </a:ext>
            </a:extLst>
          </p:cNvPr>
          <p:cNvSpPr/>
          <p:nvPr/>
        </p:nvSpPr>
        <p:spPr>
          <a:xfrm>
            <a:off x="5969000" y="4747888"/>
            <a:ext cx="3822700" cy="646331"/>
          </a:xfrm>
          <a:prstGeom prst="rect">
            <a:avLst/>
          </a:prstGeom>
        </p:spPr>
        <p:txBody>
          <a:bodyPr wrap="square">
            <a:spAutoFit/>
          </a:bodyPr>
          <a:lstStyle/>
          <a:p>
            <a:pPr marL="285750" indent="-285750">
              <a:buFont typeface="Arial" panose="020B0604020202020204" pitchFamily="34" charset="0"/>
              <a:buChar char="•"/>
            </a:pPr>
            <a:r>
              <a:rPr lang="en-US" dirty="0"/>
              <a:t>And on the left is Ubuntu VM to the Travel Router.</a:t>
            </a:r>
          </a:p>
        </p:txBody>
      </p:sp>
    </p:spTree>
    <p:extLst>
      <p:ext uri="{BB962C8B-B14F-4D97-AF65-F5344CB8AC3E}">
        <p14:creationId xmlns:p14="http://schemas.microsoft.com/office/powerpoint/2010/main" val="741755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CC4E806F-0B97-4EC7-9B6B-D2D221EA6672}"/>
              </a:ext>
            </a:extLst>
          </p:cNvPr>
          <p:cNvPicPr>
            <a:picLocks noChangeAspect="1"/>
          </p:cNvPicPr>
          <p:nvPr/>
        </p:nvPicPr>
        <p:blipFill>
          <a:blip r:embed="rId2"/>
          <a:stretch>
            <a:fillRect/>
          </a:stretch>
        </p:blipFill>
        <p:spPr>
          <a:xfrm>
            <a:off x="6515100" y="939800"/>
            <a:ext cx="5111750" cy="4978400"/>
          </a:xfrm>
          <a:prstGeom prst="rect">
            <a:avLst/>
          </a:prstGeom>
        </p:spPr>
      </p:pic>
      <p:sp>
        <p:nvSpPr>
          <p:cNvPr id="8" name="TextBox 7">
            <a:extLst>
              <a:ext uri="{FF2B5EF4-FFF2-40B4-BE49-F238E27FC236}">
                <a16:creationId xmlns:a16="http://schemas.microsoft.com/office/drawing/2014/main" id="{38D558F7-BFF5-490C-B25A-AF0968DEB46A}"/>
              </a:ext>
            </a:extLst>
          </p:cNvPr>
          <p:cNvSpPr txBox="1"/>
          <p:nvPr/>
        </p:nvSpPr>
        <p:spPr>
          <a:xfrm>
            <a:off x="1257300" y="2273300"/>
            <a:ext cx="40513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The last step in the project was changing the SSID which was changed to PNorris042020.</a:t>
            </a:r>
          </a:p>
          <a:p>
            <a:pPr marL="285750" indent="-285750">
              <a:buFont typeface="Arial" panose="020B0604020202020204" pitchFamily="34" charset="0"/>
              <a:buChar char="•"/>
            </a:pPr>
            <a:r>
              <a:rPr lang="en-US" dirty="0"/>
              <a:t>The next thing to do is to check to make sure the changes have taken. </a:t>
            </a:r>
          </a:p>
        </p:txBody>
      </p:sp>
    </p:spTree>
    <p:extLst>
      <p:ext uri="{BB962C8B-B14F-4D97-AF65-F5344CB8AC3E}">
        <p14:creationId xmlns:p14="http://schemas.microsoft.com/office/powerpoint/2010/main" val="684973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6EBCCE07-718E-4123-9474-356B8245949D}"/>
              </a:ext>
            </a:extLst>
          </p:cNvPr>
          <p:cNvPicPr>
            <a:picLocks noChangeAspect="1"/>
          </p:cNvPicPr>
          <p:nvPr/>
        </p:nvPicPr>
        <p:blipFill>
          <a:blip r:embed="rId2"/>
          <a:stretch>
            <a:fillRect/>
          </a:stretch>
        </p:blipFill>
        <p:spPr>
          <a:xfrm>
            <a:off x="8053038" y="671168"/>
            <a:ext cx="3491262" cy="5515663"/>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F8425B3C-0146-4F29-B2CF-18F155286EFF}"/>
              </a:ext>
            </a:extLst>
          </p:cNvPr>
          <p:cNvPicPr>
            <a:picLocks noChangeAspect="1"/>
          </p:cNvPicPr>
          <p:nvPr/>
        </p:nvPicPr>
        <p:blipFill>
          <a:blip r:embed="rId3"/>
          <a:stretch>
            <a:fillRect/>
          </a:stretch>
        </p:blipFill>
        <p:spPr>
          <a:xfrm>
            <a:off x="495300" y="1060449"/>
            <a:ext cx="3892550" cy="4737100"/>
          </a:xfrm>
          <a:prstGeom prst="rect">
            <a:avLst/>
          </a:prstGeom>
        </p:spPr>
      </p:pic>
      <p:sp>
        <p:nvSpPr>
          <p:cNvPr id="8" name="TextBox 7">
            <a:extLst>
              <a:ext uri="{FF2B5EF4-FFF2-40B4-BE49-F238E27FC236}">
                <a16:creationId xmlns:a16="http://schemas.microsoft.com/office/drawing/2014/main" id="{06C9EB19-214F-43B4-B0B7-74F0CD8D0F56}"/>
              </a:ext>
            </a:extLst>
          </p:cNvPr>
          <p:cNvSpPr txBox="1"/>
          <p:nvPr/>
        </p:nvSpPr>
        <p:spPr>
          <a:xfrm>
            <a:off x="5232400" y="1997838"/>
            <a:ext cx="2222500" cy="2862322"/>
          </a:xfrm>
          <a:prstGeom prst="rect">
            <a:avLst/>
          </a:prstGeom>
          <a:noFill/>
        </p:spPr>
        <p:txBody>
          <a:bodyPr wrap="square" rtlCol="0">
            <a:spAutoFit/>
          </a:bodyPr>
          <a:lstStyle/>
          <a:p>
            <a:pPr marL="285750" indent="-285750">
              <a:buFont typeface="Arial" panose="020B0604020202020204" pitchFamily="34" charset="0"/>
              <a:buChar char="•"/>
            </a:pPr>
            <a:r>
              <a:rPr lang="en-US" dirty="0"/>
              <a:t>On the left is the SSID showing the IPv4 and IPv6 to verify that it is the Travel Router.</a:t>
            </a:r>
          </a:p>
          <a:p>
            <a:pPr marL="285750" indent="-285750">
              <a:buFont typeface="Arial" panose="020B0604020202020204" pitchFamily="34" charset="0"/>
              <a:buChar char="•"/>
            </a:pPr>
            <a:r>
              <a:rPr lang="en-US" dirty="0"/>
              <a:t>On the right is the SSID that was changed and other SSIDs that are available.  </a:t>
            </a:r>
          </a:p>
        </p:txBody>
      </p:sp>
    </p:spTree>
    <p:extLst>
      <p:ext uri="{BB962C8B-B14F-4D97-AF65-F5344CB8AC3E}">
        <p14:creationId xmlns:p14="http://schemas.microsoft.com/office/powerpoint/2010/main" val="3340235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20DD6-A3D6-4498-96B4-D5B0CF4008F9}"/>
              </a:ext>
            </a:extLst>
          </p:cNvPr>
          <p:cNvSpPr>
            <a:spLocks noGrp="1"/>
          </p:cNvSpPr>
          <p:nvPr>
            <p:ph type="title"/>
          </p:nvPr>
        </p:nvSpPr>
        <p:spPr/>
        <p:txBody>
          <a:bodyPr/>
          <a:lstStyle/>
          <a:p>
            <a:pPr algn="ctr"/>
            <a:r>
              <a:rPr lang="en-US" dirty="0"/>
              <a:t>Conclusion</a:t>
            </a:r>
          </a:p>
        </p:txBody>
      </p:sp>
      <p:sp>
        <p:nvSpPr>
          <p:cNvPr id="3" name="Content Placeholder 2">
            <a:extLst>
              <a:ext uri="{FF2B5EF4-FFF2-40B4-BE49-F238E27FC236}">
                <a16:creationId xmlns:a16="http://schemas.microsoft.com/office/drawing/2014/main" id="{AFA48BEE-7B6E-4ABB-8F4F-079B879B1CD8}"/>
              </a:ext>
            </a:extLst>
          </p:cNvPr>
          <p:cNvSpPr>
            <a:spLocks noGrp="1"/>
          </p:cNvSpPr>
          <p:nvPr>
            <p:ph idx="1"/>
          </p:nvPr>
        </p:nvSpPr>
        <p:spPr/>
        <p:txBody>
          <a:bodyPr/>
          <a:lstStyle/>
          <a:p>
            <a:r>
              <a:rPr lang="en-US" dirty="0"/>
              <a:t>This is the conclusion for the project of, which was design, build, and verify the connection of small wired and wireless network using both IPv4 and IPv6. Along with cut, trim, and connect RJ45 connectors to ethernet cat 5e UTP cable and test it. </a:t>
            </a:r>
          </a:p>
        </p:txBody>
      </p:sp>
    </p:spTree>
    <p:extLst>
      <p:ext uri="{BB962C8B-B14F-4D97-AF65-F5344CB8AC3E}">
        <p14:creationId xmlns:p14="http://schemas.microsoft.com/office/powerpoint/2010/main" val="4291004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2385F-655D-43DF-9E95-FD9FC5357DE0}"/>
              </a:ext>
            </a:extLst>
          </p:cNvPr>
          <p:cNvSpPr>
            <a:spLocks noGrp="1"/>
          </p:cNvSpPr>
          <p:nvPr>
            <p:ph type="title"/>
          </p:nvPr>
        </p:nvSpPr>
        <p:spPr/>
        <p:txBody>
          <a:bodyPr/>
          <a:lstStyle/>
          <a:p>
            <a:pPr algn="ctr"/>
            <a:r>
              <a:rPr lang="en-US" dirty="0"/>
              <a:t>Challenges</a:t>
            </a:r>
          </a:p>
        </p:txBody>
      </p:sp>
      <p:sp>
        <p:nvSpPr>
          <p:cNvPr id="3" name="Content Placeholder 2">
            <a:extLst>
              <a:ext uri="{FF2B5EF4-FFF2-40B4-BE49-F238E27FC236}">
                <a16:creationId xmlns:a16="http://schemas.microsoft.com/office/drawing/2014/main" id="{26A24039-23D4-40E9-AEB1-9757F51BBF06}"/>
              </a:ext>
            </a:extLst>
          </p:cNvPr>
          <p:cNvSpPr>
            <a:spLocks noGrp="1"/>
          </p:cNvSpPr>
          <p:nvPr>
            <p:ph idx="1"/>
          </p:nvPr>
        </p:nvSpPr>
        <p:spPr/>
        <p:txBody>
          <a:bodyPr/>
          <a:lstStyle/>
          <a:p>
            <a:pPr marL="0" indent="0">
              <a:buNone/>
            </a:pPr>
            <a:r>
              <a:rPr lang="en-US" dirty="0"/>
              <a:t>One of the major challenges that I ran into was with my travel router not populating IPv6, I then had to reformat the device and reinstall the operating system to it. Another challenge that I ran into is with making the ethernet cable as the wires are small and were moving around when I would slide on the connector, this was fixed when I made the wires a little longer.</a:t>
            </a:r>
          </a:p>
        </p:txBody>
      </p:sp>
    </p:spTree>
    <p:extLst>
      <p:ext uri="{BB962C8B-B14F-4D97-AF65-F5344CB8AC3E}">
        <p14:creationId xmlns:p14="http://schemas.microsoft.com/office/powerpoint/2010/main" val="3277394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B6F60-6F72-4D32-9864-1AE610577E0F}"/>
              </a:ext>
            </a:extLst>
          </p:cNvPr>
          <p:cNvSpPr>
            <a:spLocks noGrp="1"/>
          </p:cNvSpPr>
          <p:nvPr>
            <p:ph type="title"/>
          </p:nvPr>
        </p:nvSpPr>
        <p:spPr/>
        <p:txBody>
          <a:bodyPr/>
          <a:lstStyle/>
          <a:p>
            <a:pPr algn="ctr"/>
            <a:r>
              <a:rPr lang="en-US" dirty="0"/>
              <a:t>Skills obtained</a:t>
            </a:r>
          </a:p>
        </p:txBody>
      </p:sp>
      <p:sp>
        <p:nvSpPr>
          <p:cNvPr id="3" name="Content Placeholder 2">
            <a:extLst>
              <a:ext uri="{FF2B5EF4-FFF2-40B4-BE49-F238E27FC236}">
                <a16:creationId xmlns:a16="http://schemas.microsoft.com/office/drawing/2014/main" id="{A7399A52-C6E1-48DB-B15F-1FCF3D9FF1F6}"/>
              </a:ext>
            </a:extLst>
          </p:cNvPr>
          <p:cNvSpPr>
            <a:spLocks noGrp="1"/>
          </p:cNvSpPr>
          <p:nvPr>
            <p:ph idx="1"/>
          </p:nvPr>
        </p:nvSpPr>
        <p:spPr>
          <a:xfrm>
            <a:off x="2924110" y="2286557"/>
            <a:ext cx="6340604" cy="3541714"/>
          </a:xfrm>
        </p:spPr>
        <p:txBody>
          <a:bodyPr/>
          <a:lstStyle/>
          <a:p>
            <a:r>
              <a:rPr lang="en-US" dirty="0"/>
              <a:t>Troubleshooting</a:t>
            </a:r>
          </a:p>
          <a:p>
            <a:r>
              <a:rPr lang="en-US" dirty="0"/>
              <a:t>Ethernet Cable testing and making</a:t>
            </a:r>
          </a:p>
          <a:p>
            <a:r>
              <a:rPr lang="en-US" dirty="0"/>
              <a:t>Planning</a:t>
            </a:r>
          </a:p>
          <a:p>
            <a:r>
              <a:rPr lang="en-US" dirty="0"/>
              <a:t>Testing connectivity between Host PC and VM</a:t>
            </a:r>
          </a:p>
          <a:p>
            <a:r>
              <a:rPr lang="en-US" dirty="0"/>
              <a:t>Addressing IPv4 and IPv6 </a:t>
            </a:r>
          </a:p>
          <a:p>
            <a:r>
              <a:rPr lang="en-US" dirty="0"/>
              <a:t>Pinging </a:t>
            </a:r>
            <a:r>
              <a:rPr lang="en-US" dirty="0" err="1"/>
              <a:t>connetions</a:t>
            </a:r>
            <a:r>
              <a:rPr lang="en-US" dirty="0"/>
              <a:t> </a:t>
            </a:r>
          </a:p>
        </p:txBody>
      </p:sp>
    </p:spTree>
    <p:extLst>
      <p:ext uri="{BB962C8B-B14F-4D97-AF65-F5344CB8AC3E}">
        <p14:creationId xmlns:p14="http://schemas.microsoft.com/office/powerpoint/2010/main" val="1640009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10E63-5170-455F-906F-664B5235604B}"/>
              </a:ext>
            </a:extLst>
          </p:cNvPr>
          <p:cNvSpPr>
            <a:spLocks noGrp="1"/>
          </p:cNvSpPr>
          <p:nvPr>
            <p:ph type="title"/>
          </p:nvPr>
        </p:nvSpPr>
        <p:spPr>
          <a:xfrm>
            <a:off x="4878066" y="93356"/>
            <a:ext cx="2435868" cy="660406"/>
          </a:xfrm>
        </p:spPr>
        <p:txBody>
          <a:bodyPr/>
          <a:lstStyle/>
          <a:p>
            <a:pPr algn="ctr"/>
            <a:r>
              <a:rPr lang="en-US" dirty="0"/>
              <a:t>Planning </a:t>
            </a:r>
          </a:p>
        </p:txBody>
      </p:sp>
      <p:sp>
        <p:nvSpPr>
          <p:cNvPr id="3" name="Content Placeholder 2">
            <a:extLst>
              <a:ext uri="{FF2B5EF4-FFF2-40B4-BE49-F238E27FC236}">
                <a16:creationId xmlns:a16="http://schemas.microsoft.com/office/drawing/2014/main" id="{74B1DD16-E056-4112-9771-7328099D94F1}"/>
              </a:ext>
            </a:extLst>
          </p:cNvPr>
          <p:cNvSpPr>
            <a:spLocks noGrp="1"/>
          </p:cNvSpPr>
          <p:nvPr>
            <p:ph idx="1"/>
          </p:nvPr>
        </p:nvSpPr>
        <p:spPr/>
        <p:txBody>
          <a:bodyPr/>
          <a:lstStyle/>
          <a:p>
            <a:r>
              <a:rPr lang="en-US" dirty="0"/>
              <a:t>The first step in this project is to plan it out and make a diagram so it will be easier to understand what is going to be taking place.</a:t>
            </a:r>
          </a:p>
          <a:p>
            <a:r>
              <a:rPr lang="en-US" dirty="0"/>
              <a:t>A Visio Diagram of the Network is made. </a:t>
            </a:r>
          </a:p>
        </p:txBody>
      </p:sp>
    </p:spTree>
    <p:extLst>
      <p:ext uri="{BB962C8B-B14F-4D97-AF65-F5344CB8AC3E}">
        <p14:creationId xmlns:p14="http://schemas.microsoft.com/office/powerpoint/2010/main" val="161803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10;&#10;Description automatically generated">
            <a:extLst>
              <a:ext uri="{FF2B5EF4-FFF2-40B4-BE49-F238E27FC236}">
                <a16:creationId xmlns:a16="http://schemas.microsoft.com/office/drawing/2014/main" id="{C8C38BEC-AEB7-4ACF-96BC-4B2406931BD6}"/>
              </a:ext>
            </a:extLst>
          </p:cNvPr>
          <p:cNvPicPr>
            <a:picLocks noChangeAspect="1"/>
          </p:cNvPicPr>
          <p:nvPr/>
        </p:nvPicPr>
        <p:blipFill>
          <a:blip r:embed="rId2"/>
          <a:stretch>
            <a:fillRect/>
          </a:stretch>
        </p:blipFill>
        <p:spPr>
          <a:xfrm>
            <a:off x="1313287" y="1785937"/>
            <a:ext cx="9565426" cy="3286125"/>
          </a:xfrm>
          <a:prstGeom prst="rect">
            <a:avLst/>
          </a:prstGeom>
        </p:spPr>
      </p:pic>
      <p:sp>
        <p:nvSpPr>
          <p:cNvPr id="6" name="TextBox 5">
            <a:extLst>
              <a:ext uri="{FF2B5EF4-FFF2-40B4-BE49-F238E27FC236}">
                <a16:creationId xmlns:a16="http://schemas.microsoft.com/office/drawing/2014/main" id="{C9466E3A-2BE8-4799-A7E2-4D02A7666DA2}"/>
              </a:ext>
            </a:extLst>
          </p:cNvPr>
          <p:cNvSpPr txBox="1"/>
          <p:nvPr/>
        </p:nvSpPr>
        <p:spPr>
          <a:xfrm>
            <a:off x="1600200" y="5278582"/>
            <a:ext cx="8707582" cy="369332"/>
          </a:xfrm>
          <a:prstGeom prst="rect">
            <a:avLst/>
          </a:prstGeom>
          <a:noFill/>
        </p:spPr>
        <p:txBody>
          <a:bodyPr wrap="square" rtlCol="0">
            <a:spAutoFit/>
          </a:bodyPr>
          <a:lstStyle/>
          <a:p>
            <a:pPr algn="ctr"/>
            <a:r>
              <a:rPr lang="en-US" dirty="0"/>
              <a:t>Network Diagram with cable connections</a:t>
            </a:r>
          </a:p>
        </p:txBody>
      </p:sp>
      <p:sp>
        <p:nvSpPr>
          <p:cNvPr id="7" name="TextBox 6">
            <a:extLst>
              <a:ext uri="{FF2B5EF4-FFF2-40B4-BE49-F238E27FC236}">
                <a16:creationId xmlns:a16="http://schemas.microsoft.com/office/drawing/2014/main" id="{93D08796-B2FE-4124-8B6F-3CE616D198F4}"/>
              </a:ext>
            </a:extLst>
          </p:cNvPr>
          <p:cNvSpPr txBox="1"/>
          <p:nvPr/>
        </p:nvSpPr>
        <p:spPr>
          <a:xfrm>
            <a:off x="2278504" y="2125289"/>
            <a:ext cx="1903751" cy="646331"/>
          </a:xfrm>
          <a:prstGeom prst="rect">
            <a:avLst/>
          </a:prstGeom>
          <a:noFill/>
        </p:spPr>
        <p:txBody>
          <a:bodyPr wrap="square" rtlCol="0">
            <a:spAutoFit/>
          </a:bodyPr>
          <a:lstStyle/>
          <a:p>
            <a:r>
              <a:rPr lang="en-US" dirty="0">
                <a:solidFill>
                  <a:schemeClr val="bg1"/>
                </a:solidFill>
              </a:rPr>
              <a:t>GL-</a:t>
            </a:r>
            <a:r>
              <a:rPr lang="en-US" dirty="0" err="1">
                <a:solidFill>
                  <a:schemeClr val="bg1"/>
                </a:solidFill>
              </a:rPr>
              <a:t>iNet</a:t>
            </a:r>
            <a:endParaRPr lang="en-US" dirty="0">
              <a:solidFill>
                <a:schemeClr val="bg1"/>
              </a:solidFill>
            </a:endParaRPr>
          </a:p>
          <a:p>
            <a:r>
              <a:rPr lang="en-US" dirty="0">
                <a:solidFill>
                  <a:schemeClr val="bg1"/>
                </a:solidFill>
              </a:rPr>
              <a:t>GL-MT300N-V2</a:t>
            </a:r>
          </a:p>
        </p:txBody>
      </p:sp>
    </p:spTree>
    <p:extLst>
      <p:ext uri="{BB962C8B-B14F-4D97-AF65-F5344CB8AC3E}">
        <p14:creationId xmlns:p14="http://schemas.microsoft.com/office/powerpoint/2010/main" val="2304992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3C6DBE-36C5-4F05-AA44-3AF2CFD64DD9}"/>
              </a:ext>
            </a:extLst>
          </p:cNvPr>
          <p:cNvSpPr txBox="1"/>
          <p:nvPr/>
        </p:nvSpPr>
        <p:spPr>
          <a:xfrm>
            <a:off x="2171700" y="297071"/>
            <a:ext cx="7848600" cy="3477875"/>
          </a:xfrm>
          <a:prstGeom prst="rect">
            <a:avLst/>
          </a:prstGeom>
          <a:noFill/>
        </p:spPr>
        <p:txBody>
          <a:bodyPr wrap="square" rtlCol="0">
            <a:spAutoFit/>
          </a:bodyPr>
          <a:lstStyle/>
          <a:p>
            <a:pPr marL="285750" indent="-285750">
              <a:buFont typeface="Arial" panose="020B0604020202020204" pitchFamily="34" charset="0"/>
              <a:buChar char="•"/>
            </a:pPr>
            <a:r>
              <a:rPr lang="en-US" sz="4400" dirty="0"/>
              <a:t>The next step in the project is to change the IPv4 and IPv6 from the original .</a:t>
            </a:r>
          </a:p>
          <a:p>
            <a:pPr marL="285750" indent="-285750">
              <a:buFont typeface="Arial" panose="020B0604020202020204" pitchFamily="34" charset="0"/>
              <a:buChar char="•"/>
            </a:pPr>
            <a:r>
              <a:rPr lang="en-US" sz="4400" dirty="0"/>
              <a:t>Ipv4 is a 32 bit IP address and the IPv6 is a 128 bit IP address</a:t>
            </a:r>
          </a:p>
        </p:txBody>
      </p:sp>
    </p:spTree>
    <p:extLst>
      <p:ext uri="{BB962C8B-B14F-4D97-AF65-F5344CB8AC3E}">
        <p14:creationId xmlns:p14="http://schemas.microsoft.com/office/powerpoint/2010/main" val="3457707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041982-34D3-4C37-A8FE-A097FCDBFFFE}"/>
              </a:ext>
            </a:extLst>
          </p:cNvPr>
          <p:cNvPicPr>
            <a:picLocks noChangeAspect="1"/>
          </p:cNvPicPr>
          <p:nvPr/>
        </p:nvPicPr>
        <p:blipFill>
          <a:blip r:embed="rId2"/>
          <a:stretch>
            <a:fillRect/>
          </a:stretch>
        </p:blipFill>
        <p:spPr>
          <a:xfrm>
            <a:off x="6096000" y="1405328"/>
            <a:ext cx="5826757" cy="4047344"/>
          </a:xfrm>
          <a:prstGeom prst="rect">
            <a:avLst/>
          </a:prstGeom>
        </p:spPr>
      </p:pic>
      <p:sp>
        <p:nvSpPr>
          <p:cNvPr id="5" name="TextBox 4">
            <a:extLst>
              <a:ext uri="{FF2B5EF4-FFF2-40B4-BE49-F238E27FC236}">
                <a16:creationId xmlns:a16="http://schemas.microsoft.com/office/drawing/2014/main" id="{EAB91F0A-5B2D-4F63-BED4-FA9D423524AC}"/>
              </a:ext>
            </a:extLst>
          </p:cNvPr>
          <p:cNvSpPr txBox="1"/>
          <p:nvPr/>
        </p:nvSpPr>
        <p:spPr>
          <a:xfrm>
            <a:off x="1079292" y="1859339"/>
            <a:ext cx="4182256" cy="3139321"/>
          </a:xfrm>
          <a:prstGeom prst="rect">
            <a:avLst/>
          </a:prstGeom>
          <a:noFill/>
        </p:spPr>
        <p:txBody>
          <a:bodyPr wrap="square" rtlCol="0">
            <a:spAutoFit/>
          </a:bodyPr>
          <a:lstStyle/>
          <a:p>
            <a:pPr marL="285750" indent="-285750">
              <a:buFont typeface="Arial" panose="020B0604020202020204" pitchFamily="34" charset="0"/>
              <a:buChar char="•"/>
            </a:pPr>
            <a:r>
              <a:rPr lang="en-US" dirty="0"/>
              <a:t>The default IPv4 address of the router was 192.168.1.1.</a:t>
            </a:r>
          </a:p>
          <a:p>
            <a:pPr marL="285750" indent="-285750">
              <a:buFont typeface="Arial" panose="020B0604020202020204" pitchFamily="34" charset="0"/>
              <a:buChar char="•"/>
            </a:pPr>
            <a:r>
              <a:rPr lang="en-US" dirty="0"/>
              <a:t>By using the administrator screen of the router accessed through a web browser, the IPv4 was changed to 192.168.105.1.</a:t>
            </a:r>
          </a:p>
          <a:p>
            <a:pPr marL="285750" indent="-285750">
              <a:buFont typeface="Arial" panose="020B0604020202020204" pitchFamily="34" charset="0"/>
              <a:buChar char="•"/>
            </a:pPr>
            <a:r>
              <a:rPr lang="en-US" dirty="0"/>
              <a:t>The change was confirmed by using web browser to with the new IPv4.</a:t>
            </a:r>
          </a:p>
          <a:p>
            <a:pPr marL="285750" indent="-285750">
              <a:buFont typeface="Arial" panose="020B0604020202020204" pitchFamily="34" charset="0"/>
              <a:buChar char="•"/>
            </a:pPr>
            <a:r>
              <a:rPr lang="en-US" dirty="0"/>
              <a:t>The changed configuration screen of the router is shown on the right.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974520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41205505-7CDB-42BB-8011-C49EF6BA0F83}"/>
              </a:ext>
            </a:extLst>
          </p:cNvPr>
          <p:cNvPicPr>
            <a:picLocks noChangeAspect="1"/>
          </p:cNvPicPr>
          <p:nvPr/>
        </p:nvPicPr>
        <p:blipFill>
          <a:blip r:embed="rId2"/>
          <a:stretch>
            <a:fillRect/>
          </a:stretch>
        </p:blipFill>
        <p:spPr>
          <a:xfrm>
            <a:off x="5925849" y="2003661"/>
            <a:ext cx="5878223" cy="2850677"/>
          </a:xfrm>
          <a:prstGeom prst="rect">
            <a:avLst/>
          </a:prstGeom>
        </p:spPr>
      </p:pic>
      <p:sp>
        <p:nvSpPr>
          <p:cNvPr id="7" name="TextBox 6">
            <a:extLst>
              <a:ext uri="{FF2B5EF4-FFF2-40B4-BE49-F238E27FC236}">
                <a16:creationId xmlns:a16="http://schemas.microsoft.com/office/drawing/2014/main" id="{D8785817-56C6-411E-A60E-FB98C8D772E8}"/>
              </a:ext>
            </a:extLst>
          </p:cNvPr>
          <p:cNvSpPr txBox="1"/>
          <p:nvPr/>
        </p:nvSpPr>
        <p:spPr>
          <a:xfrm>
            <a:off x="1018309" y="2202873"/>
            <a:ext cx="4551218" cy="2031325"/>
          </a:xfrm>
          <a:prstGeom prst="rect">
            <a:avLst/>
          </a:prstGeom>
          <a:noFill/>
        </p:spPr>
        <p:txBody>
          <a:bodyPr wrap="square" rtlCol="0">
            <a:spAutoFit/>
          </a:bodyPr>
          <a:lstStyle/>
          <a:p>
            <a:pPr marL="285750" indent="-285750">
              <a:buFont typeface="Arial" panose="020B0604020202020204" pitchFamily="34" charset="0"/>
              <a:buChar char="•"/>
            </a:pPr>
            <a:r>
              <a:rPr lang="en-US" dirty="0"/>
              <a:t>The default IPv6 address of the router was FDF6:DBE9:4CDZC:1/64 and changed to 2003:dad:be:1::1/64.</a:t>
            </a:r>
          </a:p>
          <a:p>
            <a:pPr marL="285750" indent="-285750">
              <a:buFont typeface="Arial" panose="020B0604020202020204" pitchFamily="34" charset="0"/>
              <a:buChar char="•"/>
            </a:pPr>
            <a:r>
              <a:rPr lang="en-US" dirty="0"/>
              <a:t>The change was verified in the same manner that the IPV4 was.</a:t>
            </a:r>
          </a:p>
          <a:p>
            <a:pPr marL="285750" indent="-285750">
              <a:buFont typeface="Arial" panose="020B0604020202020204" pitchFamily="34" charset="0"/>
              <a:buChar char="•"/>
            </a:pPr>
            <a:r>
              <a:rPr lang="en-US" dirty="0"/>
              <a:t>The changed address of the router is on the right. </a:t>
            </a:r>
          </a:p>
        </p:txBody>
      </p:sp>
    </p:spTree>
    <p:extLst>
      <p:ext uri="{BB962C8B-B14F-4D97-AF65-F5344CB8AC3E}">
        <p14:creationId xmlns:p14="http://schemas.microsoft.com/office/powerpoint/2010/main" val="1991521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F624E9-E343-4262-89AD-57A94843627A}"/>
              </a:ext>
            </a:extLst>
          </p:cNvPr>
          <p:cNvPicPr>
            <a:picLocks noChangeAspect="1"/>
          </p:cNvPicPr>
          <p:nvPr/>
        </p:nvPicPr>
        <p:blipFill>
          <a:blip r:embed="rId2"/>
          <a:stretch>
            <a:fillRect/>
          </a:stretch>
        </p:blipFill>
        <p:spPr>
          <a:xfrm>
            <a:off x="4095429" y="1156105"/>
            <a:ext cx="4001141" cy="3240665"/>
          </a:xfrm>
          <a:prstGeom prst="rect">
            <a:avLst/>
          </a:prstGeom>
        </p:spPr>
      </p:pic>
      <p:sp>
        <p:nvSpPr>
          <p:cNvPr id="7" name="TextBox 6">
            <a:extLst>
              <a:ext uri="{FF2B5EF4-FFF2-40B4-BE49-F238E27FC236}">
                <a16:creationId xmlns:a16="http://schemas.microsoft.com/office/drawing/2014/main" id="{B40A834D-F0F9-4E26-9B01-21839203D697}"/>
              </a:ext>
            </a:extLst>
          </p:cNvPr>
          <p:cNvSpPr txBox="1"/>
          <p:nvPr/>
        </p:nvSpPr>
        <p:spPr>
          <a:xfrm>
            <a:off x="4148876" y="84098"/>
            <a:ext cx="4249479" cy="646331"/>
          </a:xfrm>
          <a:prstGeom prst="rect">
            <a:avLst/>
          </a:prstGeom>
          <a:noFill/>
        </p:spPr>
        <p:txBody>
          <a:bodyPr wrap="square" rtlCol="0">
            <a:spAutoFit/>
          </a:bodyPr>
          <a:lstStyle/>
          <a:p>
            <a:r>
              <a:rPr lang="en-US" sz="3600" dirty="0"/>
              <a:t>ENABLE BRIDGING</a:t>
            </a:r>
          </a:p>
        </p:txBody>
      </p:sp>
      <p:sp>
        <p:nvSpPr>
          <p:cNvPr id="8" name="TextBox 7">
            <a:extLst>
              <a:ext uri="{FF2B5EF4-FFF2-40B4-BE49-F238E27FC236}">
                <a16:creationId xmlns:a16="http://schemas.microsoft.com/office/drawing/2014/main" id="{DE359BB7-125D-4D47-B675-C570583A4B1F}"/>
              </a:ext>
            </a:extLst>
          </p:cNvPr>
          <p:cNvSpPr txBox="1"/>
          <p:nvPr/>
        </p:nvSpPr>
        <p:spPr>
          <a:xfrm>
            <a:off x="4432090" y="4652026"/>
            <a:ext cx="3327817" cy="646331"/>
          </a:xfrm>
          <a:prstGeom prst="rect">
            <a:avLst/>
          </a:prstGeom>
          <a:noFill/>
        </p:spPr>
        <p:txBody>
          <a:bodyPr wrap="square" rtlCol="0">
            <a:spAutoFit/>
          </a:bodyPr>
          <a:lstStyle/>
          <a:p>
            <a:r>
              <a:rPr lang="en-US" dirty="0"/>
              <a:t>Selecting the network adapter in VMware</a:t>
            </a:r>
          </a:p>
        </p:txBody>
      </p:sp>
    </p:spTree>
    <p:extLst>
      <p:ext uri="{BB962C8B-B14F-4D97-AF65-F5344CB8AC3E}">
        <p14:creationId xmlns:p14="http://schemas.microsoft.com/office/powerpoint/2010/main" val="3266596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909E48-F67A-4CEB-9D91-35FE41BE81EE}"/>
              </a:ext>
            </a:extLst>
          </p:cNvPr>
          <p:cNvPicPr>
            <a:picLocks noChangeAspect="1"/>
          </p:cNvPicPr>
          <p:nvPr/>
        </p:nvPicPr>
        <p:blipFill>
          <a:blip r:embed="rId2"/>
          <a:stretch>
            <a:fillRect/>
          </a:stretch>
        </p:blipFill>
        <p:spPr>
          <a:xfrm>
            <a:off x="4023854" y="1530295"/>
            <a:ext cx="3785944" cy="2591025"/>
          </a:xfrm>
          <a:prstGeom prst="rect">
            <a:avLst/>
          </a:prstGeom>
        </p:spPr>
      </p:pic>
      <p:sp>
        <p:nvSpPr>
          <p:cNvPr id="5" name="Rectangle 4">
            <a:extLst>
              <a:ext uri="{FF2B5EF4-FFF2-40B4-BE49-F238E27FC236}">
                <a16:creationId xmlns:a16="http://schemas.microsoft.com/office/drawing/2014/main" id="{491B569D-6D1D-4D60-A104-18EC48346168}"/>
              </a:ext>
            </a:extLst>
          </p:cNvPr>
          <p:cNvSpPr/>
          <p:nvPr/>
        </p:nvSpPr>
        <p:spPr>
          <a:xfrm>
            <a:off x="4827649" y="4578520"/>
            <a:ext cx="2178353" cy="369332"/>
          </a:xfrm>
          <a:prstGeom prst="rect">
            <a:avLst/>
          </a:prstGeom>
        </p:spPr>
        <p:txBody>
          <a:bodyPr wrap="none">
            <a:spAutoFit/>
          </a:bodyPr>
          <a:lstStyle/>
          <a:p>
            <a:r>
              <a:rPr lang="en-US" dirty="0"/>
              <a:t>Allow bridging screen</a:t>
            </a:r>
          </a:p>
        </p:txBody>
      </p:sp>
    </p:spTree>
    <p:extLst>
      <p:ext uri="{BB962C8B-B14F-4D97-AF65-F5344CB8AC3E}">
        <p14:creationId xmlns:p14="http://schemas.microsoft.com/office/powerpoint/2010/main" val="13744219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450</TotalTime>
  <Words>913</Words>
  <Application>Microsoft Office PowerPoint</Application>
  <PresentationFormat>Widescreen</PresentationFormat>
  <Paragraphs>63</Paragraphs>
  <Slides>28</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Tw Cen MT</vt:lpstr>
      <vt:lpstr>Circuit</vt:lpstr>
      <vt:lpstr>Netw190</vt:lpstr>
      <vt:lpstr>Netw190 introduction to networks project</vt:lpstr>
      <vt:lpstr>Planning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Challenges</vt:lpstr>
      <vt:lpstr>Skills obtained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Netw190</dc:title>
  <dc:creator>Patrick Norris</dc:creator>
  <cp:lastModifiedBy>Patrick Norris</cp:lastModifiedBy>
  <cp:revision>32</cp:revision>
  <dcterms:created xsi:type="dcterms:W3CDTF">2020-04-21T15:54:43Z</dcterms:created>
  <dcterms:modified xsi:type="dcterms:W3CDTF">2020-04-22T01:37:09Z</dcterms:modified>
</cp:coreProperties>
</file>