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7" r:id="rId2"/>
    <p:sldId id="292" r:id="rId3"/>
    <p:sldId id="286" r:id="rId4"/>
    <p:sldId id="261" r:id="rId5"/>
    <p:sldId id="265" r:id="rId6"/>
    <p:sldId id="264" r:id="rId7"/>
    <p:sldId id="287" r:id="rId8"/>
    <p:sldId id="267" r:id="rId9"/>
    <p:sldId id="268" r:id="rId10"/>
    <p:sldId id="269" r:id="rId11"/>
    <p:sldId id="270" r:id="rId12"/>
    <p:sldId id="288" r:id="rId13"/>
    <p:sldId id="271" r:id="rId14"/>
    <p:sldId id="272" r:id="rId15"/>
    <p:sldId id="289" r:id="rId16"/>
    <p:sldId id="263" r:id="rId17"/>
    <p:sldId id="274" r:id="rId18"/>
    <p:sldId id="275" r:id="rId19"/>
    <p:sldId id="276" r:id="rId20"/>
    <p:sldId id="290" r:id="rId21"/>
    <p:sldId id="278" r:id="rId22"/>
    <p:sldId id="279" r:id="rId23"/>
    <p:sldId id="280" r:id="rId24"/>
    <p:sldId id="291" r:id="rId25"/>
    <p:sldId id="282" r:id="rId26"/>
    <p:sldId id="283" r:id="rId27"/>
    <p:sldId id="284" r:id="rId28"/>
    <p:sldId id="285" r:id="rId29"/>
    <p:sldId id="293" r:id="rId30"/>
    <p:sldId id="294" r:id="rId3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69" autoAdjust="0"/>
    <p:restoredTop sz="94660"/>
  </p:normalViewPr>
  <p:slideViewPr>
    <p:cSldViewPr snapToGrid="0">
      <p:cViewPr varScale="1">
        <p:scale>
          <a:sx n="76" d="100"/>
          <a:sy n="76" d="100"/>
        </p:scale>
        <p:origin x="126" y="213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751012" y="609601"/>
            <a:ext cx="8676222" cy="3200400"/>
          </a:xfrm>
        </p:spPr>
        <p:txBody>
          <a:bodyPr anchor="b">
            <a:normAutofit/>
          </a:bodyPr>
          <a:lstStyle>
            <a:lvl1pPr algn="ctr">
              <a:defRPr sz="4800">
                <a:effectLst>
                  <a:glow rad="38100">
                    <a:schemeClr val="bg1">
                      <a:lumMod val="65000"/>
                      <a:lumOff val="35000"/>
                      <a:alpha val="50000"/>
                    </a:schemeClr>
                  </a:glow>
                  <a:outerShdw blurRad="28575" dist="31750" dir="13200000" algn="tl" rotWithShape="0">
                    <a:srgbClr val="000000">
                      <a:alpha val="25000"/>
                    </a:srgbClr>
                  </a:outerShdw>
                </a:effectLst>
              </a:defRPr>
            </a:lvl1pPr>
          </a:lstStyle>
          <a:p>
            <a:r>
              <a:rPr lang="en-US"/>
              <a:t>Click to edit Master title style</a:t>
            </a:r>
            <a:endParaRPr lang="en-US" dirty="0"/>
          </a:p>
        </p:txBody>
      </p:sp>
      <p:sp>
        <p:nvSpPr>
          <p:cNvPr id="3" name="Subtitle 2"/>
          <p:cNvSpPr>
            <a:spLocks noGrp="1"/>
          </p:cNvSpPr>
          <p:nvPr>
            <p:ph type="subTitle" idx="1"/>
          </p:nvPr>
        </p:nvSpPr>
        <p:spPr>
          <a:xfrm>
            <a:off x="1751012" y="3886200"/>
            <a:ext cx="8676222" cy="1905000"/>
          </a:xfrm>
        </p:spPr>
        <p:txBody>
          <a:bodyPr anchor="t">
            <a:normAutofit/>
          </a:bodyPr>
          <a:lstStyle>
            <a:lvl1pPr marL="0" indent="0" algn="ctr">
              <a:buNone/>
              <a:defRPr sz="2100">
                <a:gradFill flip="none" rotWithShape="1">
                  <a:gsLst>
                    <a:gs pos="0">
                      <a:schemeClr val="tx1"/>
                    </a:gs>
                    <a:gs pos="100000">
                      <a:schemeClr val="tx1">
                        <a:lumMod val="75000"/>
                      </a:schemeClr>
                    </a:gs>
                  </a:gsLst>
                  <a:lin ang="5400000" scaled="0"/>
                  <a:tileRect/>
                </a:gra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10/21/2020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4732865"/>
            <a:ext cx="99060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9796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41413" y="5299603"/>
            <a:ext cx="9906000" cy="493712"/>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10/21/2020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3124199"/>
          </a:xfrm>
        </p:spPr>
        <p:txBody>
          <a:bodyPr anchor="ctr">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1141411" y="4343400"/>
            <a:ext cx="9906000" cy="1447800"/>
          </a:xfrm>
        </p:spPr>
        <p:txBody>
          <a:bodyPr anchor="ctr">
            <a:normAutofit/>
          </a:bodyPr>
          <a:lstStyle>
            <a:lvl1pPr marL="0" indent="0" algn="l">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10/21/2020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141411" y="4343400"/>
            <a:ext cx="9906000" cy="1447800"/>
          </a:xfrm>
        </p:spPr>
        <p:txBody>
          <a:bodyPr vert="horz" lIns="91440" tIns="45720" rIns="91440" bIns="45720" rtlCol="0" anchor="ctr">
            <a:normAutofit/>
          </a:bodyPr>
          <a:lstStyle>
            <a:lvl1pPr>
              <a:buNone/>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10/21/2020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2" y="3308581"/>
            <a:ext cx="9906000" cy="1468800"/>
          </a:xfrm>
        </p:spPr>
        <p:txBody>
          <a:bodyPr anchor="b">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1141410" y="4777381"/>
            <a:ext cx="9906001" cy="860400"/>
          </a:xfrm>
        </p:spPr>
        <p:txBody>
          <a:bodyPr vert="horz" lIns="91440" tIns="45720" rIns="91440" bIns="45720" rtlCol="0" anchor="t">
            <a:normAutofit/>
          </a:bodyPr>
          <a:lstStyle>
            <a:lvl1pPr>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10/21/2020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gradFill flip="none" rotWithShape="1">
                  <a:gsLst>
                    <a:gs pos="0">
                      <a:schemeClr val="tx1"/>
                    </a:gs>
                    <a:gs pos="100000">
                      <a:schemeClr val="tx1">
                        <a:lumMod val="75000"/>
                      </a:schemeClr>
                    </a:gs>
                  </a:gsLst>
                  <a:lin ang="5400000" scaled="0"/>
                  <a:tileRect/>
                </a:gra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141412" y="3886200"/>
            <a:ext cx="9906000" cy="889000"/>
          </a:xfrm>
        </p:spPr>
        <p:txBody>
          <a:bodyPr vert="horz" lIns="91440" tIns="45720" rIns="91440" bIns="45720" rtlCol="0" anchor="b">
            <a:normAutofit/>
          </a:bodyPr>
          <a:lstStyle>
            <a:lvl1pPr>
              <a:buNone/>
              <a:defRPr lang="en-US" sz="24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141411" y="4775200"/>
            <a:ext cx="9906000" cy="10160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10/21/2020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2743199"/>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1141412" y="3505200"/>
            <a:ext cx="9906000" cy="838200"/>
          </a:xfrm>
        </p:spPr>
        <p:txBody>
          <a:bodyPr vert="horz" lIns="91440" tIns="45720" rIns="91440" bIns="45720" rtlCol="0" anchor="b">
            <a:normAutofit/>
          </a:bodyPr>
          <a:lstStyle>
            <a:lvl1pPr>
              <a:buNone/>
              <a:defRPr lang="en-US" sz="28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141411" y="4343400"/>
            <a:ext cx="9906000" cy="14478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10/21/2020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Title 1"/>
          <p:cNvSpPr>
            <a:spLocks noGrp="1"/>
          </p:cNvSpPr>
          <p:nvPr>
            <p:ph type="title"/>
          </p:nvPr>
        </p:nvSpPr>
        <p:spPr>
          <a:xfrm>
            <a:off x="1141413" y="609600"/>
            <a:ext cx="9905998" cy="19050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10/21/2020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609599"/>
            <a:ext cx="2210514"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1412" y="609600"/>
            <a:ext cx="7543800" cy="51816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10/21/2020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10/21/2020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751013" y="3308581"/>
            <a:ext cx="8686800" cy="1468800"/>
          </a:xfrm>
        </p:spPr>
        <p:txBody>
          <a:bodyPr anchor="b"/>
          <a:lstStyle>
            <a:lvl1pPr algn="r">
              <a:defRPr sz="4000" b="0" cap="all"/>
            </a:lvl1pPr>
          </a:lstStyle>
          <a:p>
            <a:r>
              <a:rPr lang="en-US"/>
              <a:t>Click to edit Master title style</a:t>
            </a:r>
            <a:endParaRPr lang="en-US" dirty="0"/>
          </a:p>
        </p:txBody>
      </p:sp>
      <p:sp>
        <p:nvSpPr>
          <p:cNvPr id="3" name="Text Placeholder 2"/>
          <p:cNvSpPr>
            <a:spLocks noGrp="1"/>
          </p:cNvSpPr>
          <p:nvPr>
            <p:ph type="body" idx="1"/>
          </p:nvPr>
        </p:nvSpPr>
        <p:spPr>
          <a:xfrm>
            <a:off x="1751011" y="4777381"/>
            <a:ext cx="8686801" cy="860400"/>
          </a:xfrm>
        </p:spPr>
        <p:txBody>
          <a:bodyPr anchor="t">
            <a:normAutofit/>
          </a:bodyPr>
          <a:lstStyle>
            <a:lvl1pPr marL="0" indent="0" algn="r">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10/21/2020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1412" y="2666999"/>
            <a:ext cx="4876800"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0612" y="2667000"/>
            <a:ext cx="4876800"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10/21/2020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429280" y="2658533"/>
            <a:ext cx="4588931"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41412" y="3243262"/>
            <a:ext cx="4876800"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43133" y="2667000"/>
            <a:ext cx="4604280"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0612" y="3243262"/>
            <a:ext cx="4876801"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10/21/2020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10/21/2020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10/21/2020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3549121"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103812" y="609601"/>
            <a:ext cx="5943601" cy="51816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1411" y="2971800"/>
            <a:ext cx="3549121" cy="182880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10/21/2020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5334001" cy="13716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433733" y="-18288"/>
            <a:ext cx="3276599" cy="6903720"/>
          </a:xfrm>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41411" y="2971800"/>
            <a:ext cx="5334001" cy="18288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399212" y="5883275"/>
            <a:ext cx="914400" cy="365125"/>
          </a:xfrm>
        </p:spPr>
        <p:txBody>
          <a:bodyPr/>
          <a:lstStyle/>
          <a:p>
            <a:fld id="{B61BEF0D-F0BB-DE4B-95CE-6DB70DBA9567}" type="datetimeFigureOut">
              <a:rPr lang="en-US" dirty="0"/>
              <a:pPr/>
              <a:t>10/21/2020</a:t>
            </a:fld>
            <a:endParaRPr lang="en-US" dirty="0"/>
          </a:p>
        </p:txBody>
      </p:sp>
      <p:sp>
        <p:nvSpPr>
          <p:cNvPr id="6" name="Footer Placeholder 5"/>
          <p:cNvSpPr>
            <a:spLocks noGrp="1"/>
          </p:cNvSpPr>
          <p:nvPr>
            <p:ph type="ftr" sz="quarter" idx="11"/>
          </p:nvPr>
        </p:nvSpPr>
        <p:spPr>
          <a:xfrm>
            <a:off x="1141412" y="5883275"/>
            <a:ext cx="5105400" cy="365125"/>
          </a:xfrm>
        </p:spPr>
        <p:txBody>
          <a:bodyPr/>
          <a:lstStyle/>
          <a:p>
            <a:endParaRPr lang="en-US" dirty="0"/>
          </a:p>
        </p:txBody>
      </p:sp>
      <p:sp>
        <p:nvSpPr>
          <p:cNvPr id="7" name="Slide Number Placeholder 6"/>
          <p:cNvSpPr>
            <a:spLocks noGrp="1"/>
          </p:cNvSpPr>
          <p:nvPr>
            <p:ph type="sldNum" sz="quarter" idx="12"/>
          </p:nvPr>
        </p:nvSpPr>
        <p:spPr>
          <a:xfrm>
            <a:off x="10742612" y="5883275"/>
            <a:ext cx="3225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41413" y="609600"/>
            <a:ext cx="9905998" cy="1905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41413" y="2666999"/>
            <a:ext cx="9905998" cy="3124201"/>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837612" y="5883275"/>
            <a:ext cx="1600200"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B61BEF0D-F0BB-DE4B-95CE-6DB70DBA9567}" type="datetimeFigureOut">
              <a:rPr lang="en-US" dirty="0"/>
              <a:pPr/>
              <a:t>10/21/2020</a:t>
            </a:fld>
            <a:endParaRPr lang="en-US" dirty="0"/>
          </a:p>
        </p:txBody>
      </p:sp>
      <p:sp>
        <p:nvSpPr>
          <p:cNvPr id="5" name="Footer Placeholder 4"/>
          <p:cNvSpPr>
            <a:spLocks noGrp="1"/>
          </p:cNvSpPr>
          <p:nvPr>
            <p:ph type="ftr" sz="quarter" idx="3"/>
          </p:nvPr>
        </p:nvSpPr>
        <p:spPr>
          <a:xfrm>
            <a:off x="1141412" y="5883275"/>
            <a:ext cx="7543800" cy="365125"/>
          </a:xfrm>
          <a:prstGeom prst="rect">
            <a:avLst/>
          </a:prstGeom>
        </p:spPr>
        <p:txBody>
          <a:bodyPr vert="horz" lIns="91440" tIns="45720" rIns="91440" bIns="45720" rtlCol="0" anchor="ctr"/>
          <a:lstStyle>
            <a:lvl1pPr algn="l">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endParaRPr lang="en-US" dirty="0"/>
          </a:p>
        </p:txBody>
      </p:sp>
      <p:sp>
        <p:nvSpPr>
          <p:cNvPr id="6" name="Slide Number Placeholder 5"/>
          <p:cNvSpPr>
            <a:spLocks noGrp="1"/>
          </p:cNvSpPr>
          <p:nvPr>
            <p:ph type="sldNum" sz="quarter" idx="4"/>
          </p:nvPr>
        </p:nvSpPr>
        <p:spPr>
          <a:xfrm>
            <a:off x="10514012" y="5883275"/>
            <a:ext cx="551167"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1"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l" defTabSz="457200" rtl="0" eaLnBrk="1" latinLnBrk="0" hangingPunct="1">
        <a:spcBef>
          <a:spcPct val="0"/>
        </a:spcBef>
        <a:buNone/>
        <a:defRPr sz="320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100000"/>
        <a:buFont typeface="Arial"/>
        <a:buChar char="•"/>
        <a:defRPr sz="20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100000"/>
        <a:buFont typeface="Arial"/>
        <a:buChar char="•"/>
        <a:defRPr sz="18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100000"/>
        <a:buFont typeface="Arial"/>
        <a:buChar char="•"/>
        <a:defRPr sz="16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C8198B-61B4-490F-AA97-99CFA2CF3622}"/>
              </a:ext>
            </a:extLst>
          </p:cNvPr>
          <p:cNvSpPr>
            <a:spLocks noGrp="1"/>
          </p:cNvSpPr>
          <p:nvPr>
            <p:ph type="ctrTitle"/>
          </p:nvPr>
        </p:nvSpPr>
        <p:spPr>
          <a:xfrm>
            <a:off x="1480455" y="869810"/>
            <a:ext cx="9144000" cy="2387600"/>
          </a:xfrm>
        </p:spPr>
        <p:txBody>
          <a:bodyPr>
            <a:normAutofit/>
          </a:bodyPr>
          <a:lstStyle/>
          <a:p>
            <a:r>
              <a:rPr lang="en-US" dirty="0"/>
              <a:t>Final Course Project</a:t>
            </a:r>
            <a:br>
              <a:rPr lang="en-US" dirty="0"/>
            </a:br>
            <a:endParaRPr lang="en-US" sz="4000" dirty="0"/>
          </a:p>
        </p:txBody>
      </p:sp>
      <p:sp>
        <p:nvSpPr>
          <p:cNvPr id="3" name="Subtitle 2">
            <a:extLst>
              <a:ext uri="{FF2B5EF4-FFF2-40B4-BE49-F238E27FC236}">
                <a16:creationId xmlns:a16="http://schemas.microsoft.com/office/drawing/2014/main" id="{96B87C98-6E1F-4B38-91BE-8941A7E9C93B}"/>
              </a:ext>
            </a:extLst>
          </p:cNvPr>
          <p:cNvSpPr>
            <a:spLocks noGrp="1"/>
          </p:cNvSpPr>
          <p:nvPr>
            <p:ph type="subTitle" idx="1"/>
          </p:nvPr>
        </p:nvSpPr>
        <p:spPr>
          <a:xfrm>
            <a:off x="1480455" y="3044685"/>
            <a:ext cx="9144000" cy="1655762"/>
          </a:xfrm>
        </p:spPr>
        <p:txBody>
          <a:bodyPr>
            <a:normAutofit fontScale="92500" lnSpcReduction="20000"/>
          </a:bodyPr>
          <a:lstStyle/>
          <a:p>
            <a:r>
              <a:rPr lang="en-US" sz="3200" dirty="0"/>
              <a:t>SEC290</a:t>
            </a:r>
          </a:p>
          <a:p>
            <a:r>
              <a:rPr lang="en-US" sz="3200" dirty="0"/>
              <a:t>Fundamentals of Infrastructure Security</a:t>
            </a:r>
          </a:p>
          <a:p>
            <a:r>
              <a:rPr lang="en-US" sz="3200" dirty="0"/>
              <a:t>By: Patrick Norris</a:t>
            </a:r>
          </a:p>
        </p:txBody>
      </p:sp>
    </p:spTree>
    <p:extLst>
      <p:ext uri="{BB962C8B-B14F-4D97-AF65-F5344CB8AC3E}">
        <p14:creationId xmlns:p14="http://schemas.microsoft.com/office/powerpoint/2010/main" val="7375255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70DED-E942-4274-A5C5-61D0403EDC64}"/>
              </a:ext>
            </a:extLst>
          </p:cNvPr>
          <p:cNvSpPr>
            <a:spLocks noGrp="1"/>
          </p:cNvSpPr>
          <p:nvPr>
            <p:ph type="title"/>
          </p:nvPr>
        </p:nvSpPr>
        <p:spPr>
          <a:xfrm>
            <a:off x="907635" y="887763"/>
            <a:ext cx="2739435" cy="1183176"/>
          </a:xfrm>
        </p:spPr>
        <p:txBody>
          <a:bodyPr>
            <a:noAutofit/>
          </a:bodyPr>
          <a:lstStyle/>
          <a:p>
            <a:r>
              <a:rPr lang="en-US" sz="3200" dirty="0"/>
              <a:t>Creating Snort rules</a:t>
            </a:r>
          </a:p>
        </p:txBody>
      </p:sp>
      <p:sp>
        <p:nvSpPr>
          <p:cNvPr id="7" name="Text Placeholder 6">
            <a:extLst>
              <a:ext uri="{FF2B5EF4-FFF2-40B4-BE49-F238E27FC236}">
                <a16:creationId xmlns:a16="http://schemas.microsoft.com/office/drawing/2014/main" id="{FADDAB32-E602-42AB-85E5-81A683738955}"/>
              </a:ext>
            </a:extLst>
          </p:cNvPr>
          <p:cNvSpPr>
            <a:spLocks noGrp="1"/>
          </p:cNvSpPr>
          <p:nvPr>
            <p:ph type="body" sz="half" idx="2"/>
          </p:nvPr>
        </p:nvSpPr>
        <p:spPr>
          <a:xfrm>
            <a:off x="907635" y="2205000"/>
            <a:ext cx="2739435" cy="2688559"/>
          </a:xfrm>
        </p:spPr>
        <p:txBody>
          <a:bodyPr/>
          <a:lstStyle/>
          <a:p>
            <a:r>
              <a:rPr lang="en-US" sz="2000" dirty="0"/>
              <a:t>Take a screenshot of the output in Part 2 Step 5.</a:t>
            </a:r>
          </a:p>
          <a:p>
            <a:r>
              <a:rPr lang="en-US" sz="2000" dirty="0"/>
              <a:t>It should show the ping activity alert.</a:t>
            </a:r>
            <a:endParaRPr lang="en-US" dirty="0"/>
          </a:p>
        </p:txBody>
      </p:sp>
      <p:pic>
        <p:nvPicPr>
          <p:cNvPr id="3" name="Picture 2">
            <a:extLst>
              <a:ext uri="{FF2B5EF4-FFF2-40B4-BE49-F238E27FC236}">
                <a16:creationId xmlns:a16="http://schemas.microsoft.com/office/drawing/2014/main" id="{D124D0FD-0203-45C3-B2CD-FD3581497581}"/>
              </a:ext>
            </a:extLst>
          </p:cNvPr>
          <p:cNvPicPr>
            <a:picLocks noChangeAspect="1"/>
          </p:cNvPicPr>
          <p:nvPr/>
        </p:nvPicPr>
        <p:blipFill>
          <a:blip r:embed="rId2"/>
          <a:stretch>
            <a:fillRect/>
          </a:stretch>
        </p:blipFill>
        <p:spPr>
          <a:xfrm>
            <a:off x="5038668" y="1243634"/>
            <a:ext cx="6073279" cy="4611290"/>
          </a:xfrm>
          <a:prstGeom prst="rect">
            <a:avLst/>
          </a:prstGeom>
        </p:spPr>
      </p:pic>
    </p:spTree>
    <p:extLst>
      <p:ext uri="{BB962C8B-B14F-4D97-AF65-F5344CB8AC3E}">
        <p14:creationId xmlns:p14="http://schemas.microsoft.com/office/powerpoint/2010/main" val="14777516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70DED-E942-4274-A5C5-61D0403EDC64}"/>
              </a:ext>
            </a:extLst>
          </p:cNvPr>
          <p:cNvSpPr>
            <a:spLocks noGrp="1"/>
          </p:cNvSpPr>
          <p:nvPr>
            <p:ph type="title"/>
          </p:nvPr>
        </p:nvSpPr>
        <p:spPr>
          <a:xfrm>
            <a:off x="907635" y="887767"/>
            <a:ext cx="2739435" cy="1689199"/>
          </a:xfrm>
        </p:spPr>
        <p:txBody>
          <a:bodyPr>
            <a:noAutofit/>
          </a:bodyPr>
          <a:lstStyle/>
          <a:p>
            <a:r>
              <a:rPr lang="en-US" sz="3200" dirty="0"/>
              <a:t>Creating Snort rules cont’d</a:t>
            </a:r>
          </a:p>
        </p:txBody>
      </p:sp>
      <p:sp>
        <p:nvSpPr>
          <p:cNvPr id="7" name="Text Placeholder 6">
            <a:extLst>
              <a:ext uri="{FF2B5EF4-FFF2-40B4-BE49-F238E27FC236}">
                <a16:creationId xmlns:a16="http://schemas.microsoft.com/office/drawing/2014/main" id="{FADDAB32-E602-42AB-85E5-81A683738955}"/>
              </a:ext>
            </a:extLst>
          </p:cNvPr>
          <p:cNvSpPr>
            <a:spLocks noGrp="1"/>
          </p:cNvSpPr>
          <p:nvPr>
            <p:ph type="body" sz="half" idx="2"/>
          </p:nvPr>
        </p:nvSpPr>
        <p:spPr>
          <a:xfrm>
            <a:off x="907635" y="2711027"/>
            <a:ext cx="2739435" cy="2688559"/>
          </a:xfrm>
        </p:spPr>
        <p:txBody>
          <a:bodyPr/>
          <a:lstStyle/>
          <a:p>
            <a:r>
              <a:rPr lang="en-US" sz="2000" dirty="0"/>
              <a:t>Take a screenshot of the output in Part 2 Step 6.</a:t>
            </a:r>
          </a:p>
          <a:p>
            <a:r>
              <a:rPr lang="en-US" sz="2000" dirty="0"/>
              <a:t>It should show the ICMP packets generated by the ping activity.</a:t>
            </a:r>
            <a:endParaRPr lang="en-US" dirty="0"/>
          </a:p>
        </p:txBody>
      </p:sp>
      <p:pic>
        <p:nvPicPr>
          <p:cNvPr id="3" name="Picture 2">
            <a:extLst>
              <a:ext uri="{FF2B5EF4-FFF2-40B4-BE49-F238E27FC236}">
                <a16:creationId xmlns:a16="http://schemas.microsoft.com/office/drawing/2014/main" id="{F023B85E-8FAA-4AC8-8224-B0D69559344E}"/>
              </a:ext>
            </a:extLst>
          </p:cNvPr>
          <p:cNvPicPr>
            <a:picLocks noChangeAspect="1"/>
          </p:cNvPicPr>
          <p:nvPr/>
        </p:nvPicPr>
        <p:blipFill>
          <a:blip r:embed="rId2"/>
          <a:stretch>
            <a:fillRect/>
          </a:stretch>
        </p:blipFill>
        <p:spPr>
          <a:xfrm>
            <a:off x="4477745" y="887767"/>
            <a:ext cx="6806620" cy="4961766"/>
          </a:xfrm>
          <a:prstGeom prst="rect">
            <a:avLst/>
          </a:prstGeom>
        </p:spPr>
      </p:pic>
    </p:spTree>
    <p:extLst>
      <p:ext uri="{BB962C8B-B14F-4D97-AF65-F5344CB8AC3E}">
        <p14:creationId xmlns:p14="http://schemas.microsoft.com/office/powerpoint/2010/main" val="28139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9C7237-C860-49D8-969E-09326EFFDE8B}"/>
              </a:ext>
            </a:extLst>
          </p:cNvPr>
          <p:cNvSpPr>
            <a:spLocks noGrp="1"/>
          </p:cNvSpPr>
          <p:nvPr>
            <p:ph type="title"/>
          </p:nvPr>
        </p:nvSpPr>
        <p:spPr>
          <a:xfrm>
            <a:off x="150811" y="-812800"/>
            <a:ext cx="8332789" cy="2324100"/>
          </a:xfrm>
        </p:spPr>
        <p:txBody>
          <a:bodyPr/>
          <a:lstStyle/>
          <a:p>
            <a:r>
              <a:rPr lang="en-US" dirty="0"/>
              <a:t>Module 3 Open SSL</a:t>
            </a:r>
            <a:br>
              <a:rPr lang="en-US" dirty="0"/>
            </a:br>
            <a:endParaRPr lang="en-US" dirty="0"/>
          </a:p>
        </p:txBody>
      </p:sp>
      <p:sp>
        <p:nvSpPr>
          <p:cNvPr id="4" name="Text Placeholder 3">
            <a:extLst>
              <a:ext uri="{FF2B5EF4-FFF2-40B4-BE49-F238E27FC236}">
                <a16:creationId xmlns:a16="http://schemas.microsoft.com/office/drawing/2014/main" id="{38304059-3A80-489B-B3FA-9114B57B5FA0}"/>
              </a:ext>
            </a:extLst>
          </p:cNvPr>
          <p:cNvSpPr>
            <a:spLocks noGrp="1"/>
          </p:cNvSpPr>
          <p:nvPr>
            <p:ph type="body" sz="half" idx="2"/>
          </p:nvPr>
        </p:nvSpPr>
        <p:spPr>
          <a:xfrm>
            <a:off x="1141411" y="2971800"/>
            <a:ext cx="9323389" cy="1828800"/>
          </a:xfrm>
        </p:spPr>
        <p:txBody>
          <a:bodyPr/>
          <a:lstStyle/>
          <a:p>
            <a:pPr marL="285750" indent="-285750">
              <a:buFont typeface="Arial" panose="020B0604020202020204" pitchFamily="34" charset="0"/>
              <a:buChar char="•"/>
            </a:pPr>
            <a:r>
              <a:rPr lang="en-US" dirty="0"/>
              <a:t>This section was on how to create and test an SSL file.</a:t>
            </a:r>
          </a:p>
          <a:p>
            <a:pPr marL="285750" indent="-285750">
              <a:buFont typeface="Arial" panose="020B0604020202020204" pitchFamily="34" charset="0"/>
              <a:buChar char="•"/>
            </a:pPr>
            <a:r>
              <a:rPr lang="en-US" dirty="0"/>
              <a:t>Cryptography is important and SSL is a standard for everything that is on the web. </a:t>
            </a:r>
          </a:p>
        </p:txBody>
      </p:sp>
    </p:spTree>
    <p:extLst>
      <p:ext uri="{BB962C8B-B14F-4D97-AF65-F5344CB8AC3E}">
        <p14:creationId xmlns:p14="http://schemas.microsoft.com/office/powerpoint/2010/main" val="3731867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70DED-E942-4274-A5C5-61D0403EDC64}"/>
              </a:ext>
            </a:extLst>
          </p:cNvPr>
          <p:cNvSpPr>
            <a:spLocks noGrp="1"/>
          </p:cNvSpPr>
          <p:nvPr>
            <p:ph type="title"/>
          </p:nvPr>
        </p:nvSpPr>
        <p:spPr>
          <a:xfrm>
            <a:off x="0" y="945292"/>
            <a:ext cx="2782684" cy="2343294"/>
          </a:xfrm>
        </p:spPr>
        <p:txBody>
          <a:bodyPr>
            <a:normAutofit/>
          </a:bodyPr>
          <a:lstStyle/>
          <a:p>
            <a:r>
              <a:rPr lang="en-US" sz="3200" dirty="0"/>
              <a:t>Creating and testing an SSL/TLS file</a:t>
            </a:r>
          </a:p>
        </p:txBody>
      </p:sp>
      <p:sp>
        <p:nvSpPr>
          <p:cNvPr id="7" name="Text Placeholder 6">
            <a:extLst>
              <a:ext uri="{FF2B5EF4-FFF2-40B4-BE49-F238E27FC236}">
                <a16:creationId xmlns:a16="http://schemas.microsoft.com/office/drawing/2014/main" id="{FADDAB32-E602-42AB-85E5-81A683738955}"/>
              </a:ext>
            </a:extLst>
          </p:cNvPr>
          <p:cNvSpPr>
            <a:spLocks noGrp="1"/>
          </p:cNvSpPr>
          <p:nvPr>
            <p:ph type="body" sz="half" idx="2"/>
          </p:nvPr>
        </p:nvSpPr>
        <p:spPr>
          <a:xfrm>
            <a:off x="43249" y="3969674"/>
            <a:ext cx="2739435" cy="2688559"/>
          </a:xfrm>
        </p:spPr>
        <p:txBody>
          <a:bodyPr/>
          <a:lstStyle/>
          <a:p>
            <a:r>
              <a:rPr lang="en-US" sz="2000" dirty="0"/>
              <a:t>Take a screenshot of the output in Step 10.</a:t>
            </a:r>
          </a:p>
          <a:p>
            <a:r>
              <a:rPr lang="en-US" sz="2000" dirty="0"/>
              <a:t>It should show the GET request in the Info column.</a:t>
            </a:r>
            <a:endParaRPr lang="en-US" dirty="0"/>
          </a:p>
        </p:txBody>
      </p:sp>
      <p:pic>
        <p:nvPicPr>
          <p:cNvPr id="3" name="Picture 2">
            <a:extLst>
              <a:ext uri="{FF2B5EF4-FFF2-40B4-BE49-F238E27FC236}">
                <a16:creationId xmlns:a16="http://schemas.microsoft.com/office/drawing/2014/main" id="{61C64DEA-4D2E-489A-A35A-C8000AD89191}"/>
              </a:ext>
            </a:extLst>
          </p:cNvPr>
          <p:cNvPicPr>
            <a:picLocks noChangeAspect="1"/>
          </p:cNvPicPr>
          <p:nvPr/>
        </p:nvPicPr>
        <p:blipFill>
          <a:blip r:embed="rId2"/>
          <a:stretch>
            <a:fillRect/>
          </a:stretch>
        </p:blipFill>
        <p:spPr>
          <a:xfrm>
            <a:off x="2739434" y="1369928"/>
            <a:ext cx="9542461" cy="3659272"/>
          </a:xfrm>
          <a:prstGeom prst="rect">
            <a:avLst/>
          </a:prstGeom>
        </p:spPr>
      </p:pic>
    </p:spTree>
    <p:extLst>
      <p:ext uri="{BB962C8B-B14F-4D97-AF65-F5344CB8AC3E}">
        <p14:creationId xmlns:p14="http://schemas.microsoft.com/office/powerpoint/2010/main" val="32941330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70DED-E942-4274-A5C5-61D0403EDC64}"/>
              </a:ext>
            </a:extLst>
          </p:cNvPr>
          <p:cNvSpPr>
            <a:spLocks noGrp="1"/>
          </p:cNvSpPr>
          <p:nvPr>
            <p:ph type="title"/>
          </p:nvPr>
        </p:nvSpPr>
        <p:spPr>
          <a:xfrm>
            <a:off x="0" y="762958"/>
            <a:ext cx="2739435" cy="2203412"/>
          </a:xfrm>
        </p:spPr>
        <p:txBody>
          <a:bodyPr>
            <a:normAutofit/>
          </a:bodyPr>
          <a:lstStyle/>
          <a:p>
            <a:r>
              <a:rPr lang="en-US" sz="3200" dirty="0"/>
              <a:t>Creating and testing an SSL/TLS file cont’d</a:t>
            </a:r>
          </a:p>
        </p:txBody>
      </p:sp>
      <p:sp>
        <p:nvSpPr>
          <p:cNvPr id="7" name="Text Placeholder 6">
            <a:extLst>
              <a:ext uri="{FF2B5EF4-FFF2-40B4-BE49-F238E27FC236}">
                <a16:creationId xmlns:a16="http://schemas.microsoft.com/office/drawing/2014/main" id="{FADDAB32-E602-42AB-85E5-81A683738955}"/>
              </a:ext>
            </a:extLst>
          </p:cNvPr>
          <p:cNvSpPr>
            <a:spLocks noGrp="1"/>
          </p:cNvSpPr>
          <p:nvPr>
            <p:ph type="body" sz="half" idx="2"/>
          </p:nvPr>
        </p:nvSpPr>
        <p:spPr>
          <a:xfrm>
            <a:off x="-1" y="2966370"/>
            <a:ext cx="2739435" cy="2688559"/>
          </a:xfrm>
        </p:spPr>
        <p:txBody>
          <a:bodyPr/>
          <a:lstStyle/>
          <a:p>
            <a:r>
              <a:rPr lang="en-US" sz="2000" dirty="0"/>
              <a:t>Take a screenshot of the output in Step 13.</a:t>
            </a:r>
          </a:p>
          <a:p>
            <a:r>
              <a:rPr lang="en-US" sz="2000" dirty="0"/>
              <a:t>It should show the decrypted SSL stream.</a:t>
            </a:r>
            <a:endParaRPr lang="en-US" dirty="0"/>
          </a:p>
        </p:txBody>
      </p:sp>
      <p:pic>
        <p:nvPicPr>
          <p:cNvPr id="3" name="Picture 2">
            <a:extLst>
              <a:ext uri="{FF2B5EF4-FFF2-40B4-BE49-F238E27FC236}">
                <a16:creationId xmlns:a16="http://schemas.microsoft.com/office/drawing/2014/main" id="{7D06404C-9E92-438A-8120-AC2288B2FAD6}"/>
              </a:ext>
            </a:extLst>
          </p:cNvPr>
          <p:cNvPicPr>
            <a:picLocks noChangeAspect="1"/>
          </p:cNvPicPr>
          <p:nvPr/>
        </p:nvPicPr>
        <p:blipFill>
          <a:blip r:embed="rId2"/>
          <a:stretch>
            <a:fillRect/>
          </a:stretch>
        </p:blipFill>
        <p:spPr>
          <a:xfrm>
            <a:off x="2824162" y="381000"/>
            <a:ext cx="8506447" cy="6477000"/>
          </a:xfrm>
          <a:prstGeom prst="rect">
            <a:avLst/>
          </a:prstGeom>
        </p:spPr>
      </p:pic>
    </p:spTree>
    <p:extLst>
      <p:ext uri="{BB962C8B-B14F-4D97-AF65-F5344CB8AC3E}">
        <p14:creationId xmlns:p14="http://schemas.microsoft.com/office/powerpoint/2010/main" val="8181831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AA5302-D5C5-499A-95F6-A822A0229F8B}"/>
              </a:ext>
            </a:extLst>
          </p:cNvPr>
          <p:cNvSpPr>
            <a:spLocks noGrp="1"/>
          </p:cNvSpPr>
          <p:nvPr>
            <p:ph type="title"/>
          </p:nvPr>
        </p:nvSpPr>
        <p:spPr>
          <a:xfrm>
            <a:off x="354013" y="374650"/>
            <a:ext cx="6669087" cy="1384300"/>
          </a:xfrm>
        </p:spPr>
        <p:txBody>
          <a:bodyPr/>
          <a:lstStyle/>
          <a:p>
            <a:r>
              <a:rPr lang="en-US" dirty="0"/>
              <a:t>Module 4 Intrusion Analysis</a:t>
            </a:r>
            <a:br>
              <a:rPr lang="en-US" dirty="0"/>
            </a:br>
            <a:endParaRPr lang="en-US" dirty="0"/>
          </a:p>
        </p:txBody>
      </p:sp>
      <p:sp>
        <p:nvSpPr>
          <p:cNvPr id="3" name="Content Placeholder 2">
            <a:extLst>
              <a:ext uri="{FF2B5EF4-FFF2-40B4-BE49-F238E27FC236}">
                <a16:creationId xmlns:a16="http://schemas.microsoft.com/office/drawing/2014/main" id="{78146733-5C55-4592-8216-8CCB5F3D1BB8}"/>
              </a:ext>
            </a:extLst>
          </p:cNvPr>
          <p:cNvSpPr>
            <a:spLocks noGrp="1"/>
          </p:cNvSpPr>
          <p:nvPr>
            <p:ph idx="1"/>
          </p:nvPr>
        </p:nvSpPr>
        <p:spPr/>
        <p:txBody>
          <a:bodyPr/>
          <a:lstStyle/>
          <a:p>
            <a:r>
              <a:rPr lang="en-US" dirty="0"/>
              <a:t>These actives show task of intrusion and how to detect.</a:t>
            </a:r>
          </a:p>
        </p:txBody>
      </p:sp>
    </p:spTree>
    <p:extLst>
      <p:ext uri="{BB962C8B-B14F-4D97-AF65-F5344CB8AC3E}">
        <p14:creationId xmlns:p14="http://schemas.microsoft.com/office/powerpoint/2010/main" val="17197267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70DED-E942-4274-A5C5-61D0403EDC64}"/>
              </a:ext>
            </a:extLst>
          </p:cNvPr>
          <p:cNvSpPr>
            <a:spLocks noGrp="1"/>
          </p:cNvSpPr>
          <p:nvPr>
            <p:ph type="title"/>
          </p:nvPr>
        </p:nvSpPr>
        <p:spPr>
          <a:xfrm>
            <a:off x="968635" y="91187"/>
            <a:ext cx="8144414" cy="785949"/>
          </a:xfrm>
        </p:spPr>
        <p:txBody>
          <a:bodyPr>
            <a:noAutofit/>
          </a:bodyPr>
          <a:lstStyle/>
          <a:p>
            <a:r>
              <a:rPr lang="en-US" sz="4000" dirty="0"/>
              <a:t>Basic attack analysis</a:t>
            </a:r>
          </a:p>
        </p:txBody>
      </p:sp>
      <p:sp>
        <p:nvSpPr>
          <p:cNvPr id="7" name="Text Placeholder 6">
            <a:extLst>
              <a:ext uri="{FF2B5EF4-FFF2-40B4-BE49-F238E27FC236}">
                <a16:creationId xmlns:a16="http://schemas.microsoft.com/office/drawing/2014/main" id="{FADDAB32-E602-42AB-85E5-81A683738955}"/>
              </a:ext>
            </a:extLst>
          </p:cNvPr>
          <p:cNvSpPr>
            <a:spLocks noGrp="1"/>
          </p:cNvSpPr>
          <p:nvPr>
            <p:ph type="body" sz="half" idx="2"/>
          </p:nvPr>
        </p:nvSpPr>
        <p:spPr>
          <a:xfrm>
            <a:off x="624363" y="1009801"/>
            <a:ext cx="8756133" cy="1490095"/>
          </a:xfrm>
        </p:spPr>
        <p:txBody>
          <a:bodyPr>
            <a:normAutofit/>
          </a:bodyPr>
          <a:lstStyle/>
          <a:p>
            <a:endParaRPr lang="en-US" dirty="0"/>
          </a:p>
          <a:p>
            <a:endParaRPr lang="en-US" dirty="0"/>
          </a:p>
        </p:txBody>
      </p:sp>
      <p:sp>
        <p:nvSpPr>
          <p:cNvPr id="6" name="TextBox 5">
            <a:extLst>
              <a:ext uri="{FF2B5EF4-FFF2-40B4-BE49-F238E27FC236}">
                <a16:creationId xmlns:a16="http://schemas.microsoft.com/office/drawing/2014/main" id="{593076D1-6BDD-4CCD-BE96-F96009B04A7F}"/>
              </a:ext>
            </a:extLst>
          </p:cNvPr>
          <p:cNvSpPr txBox="1"/>
          <p:nvPr/>
        </p:nvSpPr>
        <p:spPr>
          <a:xfrm>
            <a:off x="1506200" y="1970902"/>
            <a:ext cx="9179600" cy="4524315"/>
          </a:xfrm>
          <a:prstGeom prst="rect">
            <a:avLst/>
          </a:prstGeom>
          <a:noFill/>
        </p:spPr>
        <p:txBody>
          <a:bodyPr wrap="square">
            <a:spAutoFit/>
          </a:bodyPr>
          <a:lstStyle/>
          <a:p>
            <a:r>
              <a:rPr lang="en-US" dirty="0"/>
              <a:t>	Look at packet no. 20 and packet no. 22. They are both ICMP traffic, but what are the differences between the packets?  The Flags are different, along with the checksum, as well as the IP source and destination.</a:t>
            </a:r>
          </a:p>
          <a:p>
            <a:endParaRPr lang="en-US" dirty="0"/>
          </a:p>
          <a:p>
            <a:r>
              <a:rPr lang="en-US" dirty="0"/>
              <a:t>	Why do you see the differences do you think? It is because they are different Operating Systems.</a:t>
            </a:r>
          </a:p>
          <a:p>
            <a:endParaRPr lang="en-US" dirty="0"/>
          </a:p>
          <a:p>
            <a:r>
              <a:rPr lang="en-US" dirty="0"/>
              <a:t>	Review packet no. 37 and beyond, what do you think is taking place here? A Scan of the machine to see what ports and Software is running</a:t>
            </a:r>
          </a:p>
          <a:p>
            <a:endParaRPr lang="en-US" dirty="0"/>
          </a:p>
          <a:p>
            <a:r>
              <a:rPr lang="en-US" dirty="0"/>
              <a:t>	Look at packet no. 14520 and 22486 and compare the packets, is there anything suspicious about these packets? Ports </a:t>
            </a:r>
            <a:r>
              <a:rPr lang="en-US" dirty="0" err="1"/>
              <a:t>Src</a:t>
            </a:r>
            <a:r>
              <a:rPr lang="en-US" dirty="0"/>
              <a:t> and </a:t>
            </a:r>
            <a:r>
              <a:rPr lang="en-US" dirty="0" err="1"/>
              <a:t>Dst</a:t>
            </a:r>
            <a:r>
              <a:rPr lang="en-US" dirty="0"/>
              <a:t> are unused ports and they are different. </a:t>
            </a:r>
          </a:p>
          <a:p>
            <a:endParaRPr lang="en-US" dirty="0"/>
          </a:p>
          <a:p>
            <a:r>
              <a:rPr lang="en-US" dirty="0"/>
              <a:t>	Are there different destinations being targeted? Yes there are two different destination ports being attacked within the same machine.</a:t>
            </a:r>
          </a:p>
        </p:txBody>
      </p:sp>
    </p:spTree>
    <p:extLst>
      <p:ext uri="{BB962C8B-B14F-4D97-AF65-F5344CB8AC3E}">
        <p14:creationId xmlns:p14="http://schemas.microsoft.com/office/powerpoint/2010/main" val="1455107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70DED-E942-4274-A5C5-61D0403EDC64}"/>
              </a:ext>
            </a:extLst>
          </p:cNvPr>
          <p:cNvSpPr>
            <a:spLocks noGrp="1"/>
          </p:cNvSpPr>
          <p:nvPr>
            <p:ph type="title"/>
          </p:nvPr>
        </p:nvSpPr>
        <p:spPr>
          <a:xfrm>
            <a:off x="716104" y="714193"/>
            <a:ext cx="9225345" cy="512805"/>
          </a:xfrm>
        </p:spPr>
        <p:txBody>
          <a:bodyPr>
            <a:noAutofit/>
          </a:bodyPr>
          <a:lstStyle/>
          <a:p>
            <a:r>
              <a:rPr lang="en-US" sz="4000" dirty="0"/>
              <a:t>Web attack and advanced analysis</a:t>
            </a:r>
          </a:p>
        </p:txBody>
      </p:sp>
      <p:sp>
        <p:nvSpPr>
          <p:cNvPr id="7" name="Text Placeholder 6">
            <a:extLst>
              <a:ext uri="{FF2B5EF4-FFF2-40B4-BE49-F238E27FC236}">
                <a16:creationId xmlns:a16="http://schemas.microsoft.com/office/drawing/2014/main" id="{FADDAB32-E602-42AB-85E5-81A683738955}"/>
              </a:ext>
            </a:extLst>
          </p:cNvPr>
          <p:cNvSpPr>
            <a:spLocks noGrp="1"/>
          </p:cNvSpPr>
          <p:nvPr>
            <p:ph type="body" sz="half" idx="2"/>
          </p:nvPr>
        </p:nvSpPr>
        <p:spPr>
          <a:xfrm>
            <a:off x="423074" y="1466729"/>
            <a:ext cx="9650769" cy="708060"/>
          </a:xfrm>
        </p:spPr>
        <p:txBody>
          <a:bodyPr>
            <a:normAutofit/>
          </a:bodyPr>
          <a:lstStyle/>
          <a:p>
            <a:endParaRPr lang="en-US" dirty="0"/>
          </a:p>
          <a:p>
            <a:endParaRPr lang="en-US" dirty="0"/>
          </a:p>
        </p:txBody>
      </p:sp>
      <p:sp>
        <p:nvSpPr>
          <p:cNvPr id="6" name="TextBox 5">
            <a:extLst>
              <a:ext uri="{FF2B5EF4-FFF2-40B4-BE49-F238E27FC236}">
                <a16:creationId xmlns:a16="http://schemas.microsoft.com/office/drawing/2014/main" id="{FBAEFF15-934A-4DF5-91F6-9AAF15526883}"/>
              </a:ext>
            </a:extLst>
          </p:cNvPr>
          <p:cNvSpPr txBox="1"/>
          <p:nvPr/>
        </p:nvSpPr>
        <p:spPr>
          <a:xfrm>
            <a:off x="240956" y="1946190"/>
            <a:ext cx="12134336" cy="4801314"/>
          </a:xfrm>
          <a:prstGeom prst="rect">
            <a:avLst/>
          </a:prstGeom>
          <a:noFill/>
        </p:spPr>
        <p:txBody>
          <a:bodyPr wrap="square">
            <a:spAutoFit/>
          </a:bodyPr>
          <a:lstStyle/>
          <a:p>
            <a:r>
              <a:rPr lang="en-US" dirty="0"/>
              <a:t>1. What web attack(s) is/are identified as successful within the trace? Yes it looks like that attacker has </a:t>
            </a:r>
            <a:r>
              <a:rPr lang="en-US" dirty="0" err="1"/>
              <a:t>excued</a:t>
            </a:r>
            <a:r>
              <a:rPr lang="en-US" dirty="0"/>
              <a:t> a reverse shell</a:t>
            </a:r>
          </a:p>
          <a:p>
            <a:endParaRPr lang="en-US" dirty="0"/>
          </a:p>
          <a:p>
            <a:r>
              <a:rPr lang="en-US" dirty="0"/>
              <a:t>2. Locate packet no. 4, do you see anything of interest in the packet session? Yes the fact that the attack made a request to an executable with in the web Dir. </a:t>
            </a:r>
          </a:p>
          <a:p>
            <a:endParaRPr lang="en-US" dirty="0"/>
          </a:p>
          <a:p>
            <a:r>
              <a:rPr lang="en-US" dirty="0"/>
              <a:t>3. Locate packet numbers 31-40, what is interesting there? The attacker is trying to open the machine shell through a web request.</a:t>
            </a:r>
          </a:p>
          <a:p>
            <a:r>
              <a:rPr lang="en-US" dirty="0"/>
              <a:t>    </a:t>
            </a:r>
          </a:p>
          <a:p>
            <a:r>
              <a:rPr lang="en-US" dirty="0"/>
              <a:t>    Is there any indication of possible compromise?  It does not look like that machine was compromised, as in packet 32 object not found.</a:t>
            </a:r>
          </a:p>
          <a:p>
            <a:endParaRPr lang="en-US" dirty="0"/>
          </a:p>
          <a:p>
            <a:r>
              <a:rPr lang="en-US" dirty="0"/>
              <a:t>4. Locate packet numbers 57-64, what is interesting there? The attacker was able to execute a command to get information about the C drive.</a:t>
            </a:r>
          </a:p>
          <a:p>
            <a:endParaRPr lang="en-US" dirty="0"/>
          </a:p>
          <a:p>
            <a:r>
              <a:rPr lang="en-US" dirty="0"/>
              <a:t>5. Take 5-10 minutes and examine the trace. Identify all possible compromises here.</a:t>
            </a:r>
          </a:p>
          <a:p>
            <a:r>
              <a:rPr lang="en-US" dirty="0"/>
              <a:t>It looks like the attack was able to obtain remote access.</a:t>
            </a:r>
          </a:p>
        </p:txBody>
      </p:sp>
    </p:spTree>
    <p:extLst>
      <p:ext uri="{BB962C8B-B14F-4D97-AF65-F5344CB8AC3E}">
        <p14:creationId xmlns:p14="http://schemas.microsoft.com/office/powerpoint/2010/main" val="18967454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70DED-E942-4274-A5C5-61D0403EDC64}"/>
              </a:ext>
            </a:extLst>
          </p:cNvPr>
          <p:cNvSpPr>
            <a:spLocks noGrp="1"/>
          </p:cNvSpPr>
          <p:nvPr>
            <p:ph type="title"/>
          </p:nvPr>
        </p:nvSpPr>
        <p:spPr>
          <a:xfrm>
            <a:off x="876153" y="473447"/>
            <a:ext cx="8714565" cy="785949"/>
          </a:xfrm>
        </p:spPr>
        <p:txBody>
          <a:bodyPr>
            <a:noAutofit/>
          </a:bodyPr>
          <a:lstStyle/>
          <a:p>
            <a:r>
              <a:rPr lang="en-US" sz="4000" dirty="0"/>
              <a:t>Web attack and advanced analysis cont’d</a:t>
            </a:r>
          </a:p>
        </p:txBody>
      </p:sp>
      <p:sp>
        <p:nvSpPr>
          <p:cNvPr id="7" name="Text Placeholder 6">
            <a:extLst>
              <a:ext uri="{FF2B5EF4-FFF2-40B4-BE49-F238E27FC236}">
                <a16:creationId xmlns:a16="http://schemas.microsoft.com/office/drawing/2014/main" id="{FADDAB32-E602-42AB-85E5-81A683738955}"/>
              </a:ext>
            </a:extLst>
          </p:cNvPr>
          <p:cNvSpPr>
            <a:spLocks noGrp="1"/>
          </p:cNvSpPr>
          <p:nvPr>
            <p:ph type="body" sz="half" idx="2"/>
          </p:nvPr>
        </p:nvSpPr>
        <p:spPr>
          <a:xfrm>
            <a:off x="546052" y="1161898"/>
            <a:ext cx="11270539" cy="1648178"/>
          </a:xfrm>
        </p:spPr>
        <p:txBody>
          <a:bodyPr>
            <a:normAutofit/>
          </a:bodyPr>
          <a:lstStyle/>
          <a:p>
            <a:r>
              <a:rPr lang="en-US" sz="1800" dirty="0"/>
              <a:t>We have uncovered quite a bit of information in this trace, but have we identified anything of compromise thus far? </a:t>
            </a:r>
          </a:p>
          <a:p>
            <a:r>
              <a:rPr lang="en-US" dirty="0"/>
              <a:t>Answer here:</a:t>
            </a:r>
          </a:p>
        </p:txBody>
      </p:sp>
      <p:sp>
        <p:nvSpPr>
          <p:cNvPr id="5" name="TextBox 4">
            <a:extLst>
              <a:ext uri="{FF2B5EF4-FFF2-40B4-BE49-F238E27FC236}">
                <a16:creationId xmlns:a16="http://schemas.microsoft.com/office/drawing/2014/main" id="{1BD38D4F-2E73-42FA-A1B1-9D6CB3848877}"/>
              </a:ext>
            </a:extLst>
          </p:cNvPr>
          <p:cNvSpPr txBox="1"/>
          <p:nvPr/>
        </p:nvSpPr>
        <p:spPr>
          <a:xfrm>
            <a:off x="876153" y="2712577"/>
            <a:ext cx="11145795" cy="2031325"/>
          </a:xfrm>
          <a:prstGeom prst="rect">
            <a:avLst/>
          </a:prstGeom>
          <a:noFill/>
        </p:spPr>
        <p:txBody>
          <a:bodyPr wrap="square">
            <a:spAutoFit/>
          </a:bodyPr>
          <a:lstStyle/>
          <a:p>
            <a:r>
              <a:rPr lang="en-US" dirty="0"/>
              <a:t>6. Open the advancedattack1.pcap file, by clicking on File | Open in Wireshark. Once the trace loads, look at the traffic. </a:t>
            </a:r>
          </a:p>
          <a:p>
            <a:endParaRPr lang="en-US" dirty="0"/>
          </a:p>
          <a:p>
            <a:r>
              <a:rPr lang="en-US" dirty="0"/>
              <a:t>a.	What does it appear is taking place in the first series of packets? Network Scan IP</a:t>
            </a:r>
          </a:p>
          <a:p>
            <a:r>
              <a:rPr lang="en-US" dirty="0"/>
              <a:t>b.	What hosts respond to the ARP requests? 192.168.25.50</a:t>
            </a:r>
          </a:p>
          <a:p>
            <a:r>
              <a:rPr lang="en-US" dirty="0"/>
              <a:t>c.	Starting at packet no. 402, what does it appear is taking place now? It looks like a port scan from 192.168.25.200 on 192.168.25.50</a:t>
            </a:r>
          </a:p>
        </p:txBody>
      </p:sp>
      <p:sp>
        <p:nvSpPr>
          <p:cNvPr id="8" name="TextBox 7">
            <a:extLst>
              <a:ext uri="{FF2B5EF4-FFF2-40B4-BE49-F238E27FC236}">
                <a16:creationId xmlns:a16="http://schemas.microsoft.com/office/drawing/2014/main" id="{DCC24DF3-30E8-46C0-BAC2-5649CB583E21}"/>
              </a:ext>
            </a:extLst>
          </p:cNvPr>
          <p:cNvSpPr txBox="1"/>
          <p:nvPr/>
        </p:nvSpPr>
        <p:spPr>
          <a:xfrm>
            <a:off x="876153" y="4820813"/>
            <a:ext cx="10610338" cy="1754326"/>
          </a:xfrm>
          <a:prstGeom prst="rect">
            <a:avLst/>
          </a:prstGeom>
          <a:noFill/>
        </p:spPr>
        <p:txBody>
          <a:bodyPr wrap="square">
            <a:spAutoFit/>
          </a:bodyPr>
          <a:lstStyle/>
          <a:p>
            <a:r>
              <a:rPr lang="en-US" dirty="0"/>
              <a:t>7. In the filter window enter the following: </a:t>
            </a:r>
            <a:r>
              <a:rPr lang="en-US" dirty="0" err="1"/>
              <a:t>tcp.flags.syn</a:t>
            </a:r>
            <a:r>
              <a:rPr lang="en-US" dirty="0"/>
              <a:t> == 1 and </a:t>
            </a:r>
            <a:r>
              <a:rPr lang="en-US" dirty="0" err="1"/>
              <a:t>tcp.flags.ack</a:t>
            </a:r>
            <a:r>
              <a:rPr lang="en-US" dirty="0"/>
              <a:t> == 1</a:t>
            </a:r>
          </a:p>
          <a:p>
            <a:r>
              <a:rPr lang="en-US" dirty="0"/>
              <a:t>a.	Create a listing of the ports that are open for host 192.168.25.50: Ports-25, 80, 135, 139,443, 445, 1025, 5800, 5900.</a:t>
            </a:r>
          </a:p>
          <a:p>
            <a:r>
              <a:rPr lang="en-US" dirty="0"/>
              <a:t>b.	Create a listing of ports that are open for host 192.168.25.1:  Ports-53, 81, 441</a:t>
            </a:r>
          </a:p>
          <a:p>
            <a:r>
              <a:rPr lang="en-US" dirty="0"/>
              <a:t>c.	Based on information above, what ports are well known for attack attempts? Port 80, 81, 443, and 53 are the most common.</a:t>
            </a:r>
          </a:p>
        </p:txBody>
      </p:sp>
    </p:spTree>
    <p:extLst>
      <p:ext uri="{BB962C8B-B14F-4D97-AF65-F5344CB8AC3E}">
        <p14:creationId xmlns:p14="http://schemas.microsoft.com/office/powerpoint/2010/main" val="12199354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13CC8EDB-81C0-49CE-B937-18902F3B9CF1}"/>
              </a:ext>
            </a:extLst>
          </p:cNvPr>
          <p:cNvSpPr txBox="1"/>
          <p:nvPr/>
        </p:nvSpPr>
        <p:spPr>
          <a:xfrm>
            <a:off x="1256785" y="105719"/>
            <a:ext cx="9678430" cy="707886"/>
          </a:xfrm>
          <a:prstGeom prst="rect">
            <a:avLst/>
          </a:prstGeom>
          <a:noFill/>
        </p:spPr>
        <p:txBody>
          <a:bodyPr wrap="square">
            <a:spAutoFit/>
          </a:bodyPr>
          <a:lstStyle/>
          <a:p>
            <a:r>
              <a:rPr lang="en-US" sz="4000" dirty="0"/>
              <a:t>Web attack and advanced analysis cont’d</a:t>
            </a:r>
          </a:p>
        </p:txBody>
      </p:sp>
      <p:sp>
        <p:nvSpPr>
          <p:cNvPr id="8" name="TextBox 7">
            <a:extLst>
              <a:ext uri="{FF2B5EF4-FFF2-40B4-BE49-F238E27FC236}">
                <a16:creationId xmlns:a16="http://schemas.microsoft.com/office/drawing/2014/main" id="{4801BB49-66A2-4017-B985-54E4F0170FFE}"/>
              </a:ext>
            </a:extLst>
          </p:cNvPr>
          <p:cNvSpPr txBox="1"/>
          <p:nvPr/>
        </p:nvSpPr>
        <p:spPr>
          <a:xfrm>
            <a:off x="376881" y="2129193"/>
            <a:ext cx="11565924" cy="1754326"/>
          </a:xfrm>
          <a:prstGeom prst="rect">
            <a:avLst/>
          </a:prstGeom>
          <a:noFill/>
        </p:spPr>
        <p:txBody>
          <a:bodyPr wrap="square">
            <a:spAutoFit/>
          </a:bodyPr>
          <a:lstStyle/>
          <a:p>
            <a:r>
              <a:rPr lang="en-US" dirty="0"/>
              <a:t>9. The process would be to see if we can find any attempts at leveraging this service. We will do that now. Clear the Wireshark filter. Enter the following into the filter window: </a:t>
            </a:r>
            <a:r>
              <a:rPr lang="en-US" dirty="0" err="1"/>
              <a:t>ip.src</a:t>
            </a:r>
            <a:r>
              <a:rPr lang="en-US" dirty="0"/>
              <a:t> == 192.168.25.50 and </a:t>
            </a:r>
            <a:r>
              <a:rPr lang="en-US" dirty="0" err="1"/>
              <a:t>tcp.port</a:t>
            </a:r>
            <a:r>
              <a:rPr lang="en-US" dirty="0"/>
              <a:t> == 25. Take a few moments to review the packets. In this case there is nothing further to record.</a:t>
            </a:r>
          </a:p>
          <a:p>
            <a:endParaRPr lang="en-US" dirty="0"/>
          </a:p>
          <a:p>
            <a:r>
              <a:rPr lang="en-US" dirty="0"/>
              <a:t>10. Look at the traffic of open ports for the host 192.168.25.1 identified in Step 7. Is there anything of interest here? Nothing stands out other than what was already found.</a:t>
            </a:r>
          </a:p>
        </p:txBody>
      </p:sp>
      <p:sp>
        <p:nvSpPr>
          <p:cNvPr id="10" name="TextBox 9">
            <a:extLst>
              <a:ext uri="{FF2B5EF4-FFF2-40B4-BE49-F238E27FC236}">
                <a16:creationId xmlns:a16="http://schemas.microsoft.com/office/drawing/2014/main" id="{73A9C685-332D-4295-BBCD-28CFB6A6E4A8}"/>
              </a:ext>
            </a:extLst>
          </p:cNvPr>
          <p:cNvSpPr txBox="1"/>
          <p:nvPr/>
        </p:nvSpPr>
        <p:spPr>
          <a:xfrm>
            <a:off x="376881" y="4215262"/>
            <a:ext cx="11180805" cy="646331"/>
          </a:xfrm>
          <a:prstGeom prst="rect">
            <a:avLst/>
          </a:prstGeom>
          <a:noFill/>
        </p:spPr>
        <p:txBody>
          <a:bodyPr wrap="square">
            <a:spAutoFit/>
          </a:bodyPr>
          <a:lstStyle/>
          <a:p>
            <a:r>
              <a:rPr lang="en-US" dirty="0"/>
              <a:t>11.Navigate to packet no. 14584 and right-click and select Follow | TCP Stream. Do you see anything of interest in this session? The version of </a:t>
            </a:r>
            <a:r>
              <a:rPr lang="en-US" dirty="0" err="1"/>
              <a:t>dns</a:t>
            </a:r>
            <a:r>
              <a:rPr lang="en-US" dirty="0"/>
              <a:t> but nothing really.</a:t>
            </a:r>
          </a:p>
        </p:txBody>
      </p:sp>
      <p:sp>
        <p:nvSpPr>
          <p:cNvPr id="12" name="TextBox 11">
            <a:extLst>
              <a:ext uri="{FF2B5EF4-FFF2-40B4-BE49-F238E27FC236}">
                <a16:creationId xmlns:a16="http://schemas.microsoft.com/office/drawing/2014/main" id="{21F4E9AD-6B21-43BA-AEC9-6A96E15DBE3C}"/>
              </a:ext>
            </a:extLst>
          </p:cNvPr>
          <p:cNvSpPr txBox="1"/>
          <p:nvPr/>
        </p:nvSpPr>
        <p:spPr>
          <a:xfrm>
            <a:off x="376881" y="4911811"/>
            <a:ext cx="11436178" cy="1754326"/>
          </a:xfrm>
          <a:prstGeom prst="rect">
            <a:avLst/>
          </a:prstGeom>
          <a:noFill/>
        </p:spPr>
        <p:txBody>
          <a:bodyPr wrap="square">
            <a:spAutoFit/>
          </a:bodyPr>
          <a:lstStyle/>
          <a:p>
            <a:r>
              <a:rPr lang="en-US" dirty="0"/>
              <a:t>12.Is there anything of interest in the resulting trace? Yes, it is telling all the information of the webserver.</a:t>
            </a:r>
          </a:p>
          <a:p>
            <a:endParaRPr lang="en-US" dirty="0"/>
          </a:p>
          <a:p>
            <a:r>
              <a:rPr lang="en-US" dirty="0"/>
              <a:t>We have uncovered quite a bit of information in this trace, but have we identified anything of compromise thus far? Yes as you can say that most of the information that was found could be data leaks and could be used to generate and attack. </a:t>
            </a:r>
          </a:p>
        </p:txBody>
      </p:sp>
    </p:spTree>
    <p:extLst>
      <p:ext uri="{BB962C8B-B14F-4D97-AF65-F5344CB8AC3E}">
        <p14:creationId xmlns:p14="http://schemas.microsoft.com/office/powerpoint/2010/main" val="42097556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8DAAEEA-CDD8-4DD3-9046-1A8CA81A168B}"/>
              </a:ext>
            </a:extLst>
          </p:cNvPr>
          <p:cNvSpPr>
            <a:spLocks noGrp="1"/>
          </p:cNvSpPr>
          <p:nvPr>
            <p:ph idx="1"/>
          </p:nvPr>
        </p:nvSpPr>
        <p:spPr>
          <a:xfrm>
            <a:off x="1143001" y="1866899"/>
            <a:ext cx="9905998" cy="3124201"/>
          </a:xfrm>
        </p:spPr>
        <p:txBody>
          <a:bodyPr/>
          <a:lstStyle/>
          <a:p>
            <a:r>
              <a:rPr lang="en-US" dirty="0"/>
              <a:t>This course project is design to secure, detect, and run vulnerability test over different systems. </a:t>
            </a:r>
          </a:p>
          <a:p>
            <a:r>
              <a:rPr lang="en-US" dirty="0"/>
              <a:t>The course project also goes over Azure cloud environment.</a:t>
            </a:r>
          </a:p>
        </p:txBody>
      </p:sp>
    </p:spTree>
    <p:extLst>
      <p:ext uri="{BB962C8B-B14F-4D97-AF65-F5344CB8AC3E}">
        <p14:creationId xmlns:p14="http://schemas.microsoft.com/office/powerpoint/2010/main" val="7845584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E97E26-CD85-4EB8-9068-188A7A73F81A}"/>
              </a:ext>
            </a:extLst>
          </p:cNvPr>
          <p:cNvSpPr>
            <a:spLocks noGrp="1"/>
          </p:cNvSpPr>
          <p:nvPr>
            <p:ph type="title"/>
          </p:nvPr>
        </p:nvSpPr>
        <p:spPr>
          <a:xfrm>
            <a:off x="125413" y="-152400"/>
            <a:ext cx="9905998" cy="1905000"/>
          </a:xfrm>
        </p:spPr>
        <p:txBody>
          <a:bodyPr/>
          <a:lstStyle/>
          <a:p>
            <a:r>
              <a:rPr lang="en-US" dirty="0"/>
              <a:t>Module 5 Vulnerability Analysis</a:t>
            </a:r>
            <a:br>
              <a:rPr lang="en-US" dirty="0"/>
            </a:br>
            <a:endParaRPr lang="en-US" dirty="0"/>
          </a:p>
        </p:txBody>
      </p:sp>
      <p:sp>
        <p:nvSpPr>
          <p:cNvPr id="3" name="Content Placeholder 2">
            <a:extLst>
              <a:ext uri="{FF2B5EF4-FFF2-40B4-BE49-F238E27FC236}">
                <a16:creationId xmlns:a16="http://schemas.microsoft.com/office/drawing/2014/main" id="{50FD024B-9533-4AC0-A4F0-948265AF4B07}"/>
              </a:ext>
            </a:extLst>
          </p:cNvPr>
          <p:cNvSpPr>
            <a:spLocks noGrp="1"/>
          </p:cNvSpPr>
          <p:nvPr>
            <p:ph idx="1"/>
          </p:nvPr>
        </p:nvSpPr>
        <p:spPr/>
        <p:txBody>
          <a:bodyPr/>
          <a:lstStyle/>
          <a:p>
            <a:r>
              <a:rPr lang="en-US" dirty="0"/>
              <a:t>These actives show vulnerability analysis tasks.</a:t>
            </a:r>
          </a:p>
          <a:p>
            <a:r>
              <a:rPr lang="en-US" dirty="0"/>
              <a:t>This analyze problems utilizing mathematical and scientific methods, software, and/or equipment</a:t>
            </a:r>
          </a:p>
        </p:txBody>
      </p:sp>
    </p:spTree>
    <p:extLst>
      <p:ext uri="{BB962C8B-B14F-4D97-AF65-F5344CB8AC3E}">
        <p14:creationId xmlns:p14="http://schemas.microsoft.com/office/powerpoint/2010/main" val="30595836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70DED-E942-4274-A5C5-61D0403EDC64}"/>
              </a:ext>
            </a:extLst>
          </p:cNvPr>
          <p:cNvSpPr>
            <a:spLocks noGrp="1"/>
          </p:cNvSpPr>
          <p:nvPr>
            <p:ph type="title"/>
          </p:nvPr>
        </p:nvSpPr>
        <p:spPr>
          <a:xfrm>
            <a:off x="71323" y="183763"/>
            <a:ext cx="4178152" cy="1842744"/>
          </a:xfrm>
        </p:spPr>
        <p:txBody>
          <a:bodyPr>
            <a:noAutofit/>
          </a:bodyPr>
          <a:lstStyle/>
          <a:p>
            <a:r>
              <a:rPr lang="en-US" sz="3600" dirty="0"/>
              <a:t>Manual vulnerability discovery</a:t>
            </a:r>
          </a:p>
        </p:txBody>
      </p:sp>
      <p:sp>
        <p:nvSpPr>
          <p:cNvPr id="7" name="Text Placeholder 6">
            <a:extLst>
              <a:ext uri="{FF2B5EF4-FFF2-40B4-BE49-F238E27FC236}">
                <a16:creationId xmlns:a16="http://schemas.microsoft.com/office/drawing/2014/main" id="{FADDAB32-E602-42AB-85E5-81A683738955}"/>
              </a:ext>
            </a:extLst>
          </p:cNvPr>
          <p:cNvSpPr>
            <a:spLocks noGrp="1"/>
          </p:cNvSpPr>
          <p:nvPr>
            <p:ph type="body" sz="half" idx="2"/>
          </p:nvPr>
        </p:nvSpPr>
        <p:spPr>
          <a:xfrm>
            <a:off x="152890" y="1884390"/>
            <a:ext cx="2739435" cy="2688559"/>
          </a:xfrm>
        </p:spPr>
        <p:txBody>
          <a:bodyPr/>
          <a:lstStyle/>
          <a:p>
            <a:r>
              <a:rPr lang="en-US" sz="2000" dirty="0"/>
              <a:t>Take a screenshot of the output in Part 1 Step 3.</a:t>
            </a:r>
          </a:p>
          <a:p>
            <a:r>
              <a:rPr lang="en-US" sz="2000" dirty="0"/>
              <a:t>It should show the IP addresses of the VMs.</a:t>
            </a:r>
          </a:p>
        </p:txBody>
      </p:sp>
      <p:pic>
        <p:nvPicPr>
          <p:cNvPr id="3" name="Picture 2">
            <a:extLst>
              <a:ext uri="{FF2B5EF4-FFF2-40B4-BE49-F238E27FC236}">
                <a16:creationId xmlns:a16="http://schemas.microsoft.com/office/drawing/2014/main" id="{7B2E00B9-C05D-4C4F-A598-7496C2BA2E3F}"/>
              </a:ext>
            </a:extLst>
          </p:cNvPr>
          <p:cNvPicPr>
            <a:picLocks noChangeAspect="1"/>
          </p:cNvPicPr>
          <p:nvPr/>
        </p:nvPicPr>
        <p:blipFill>
          <a:blip r:embed="rId2"/>
          <a:stretch>
            <a:fillRect/>
          </a:stretch>
        </p:blipFill>
        <p:spPr>
          <a:xfrm>
            <a:off x="3360951" y="1112107"/>
            <a:ext cx="8759726" cy="4895693"/>
          </a:xfrm>
          <a:prstGeom prst="rect">
            <a:avLst/>
          </a:prstGeom>
        </p:spPr>
      </p:pic>
    </p:spTree>
    <p:extLst>
      <p:ext uri="{BB962C8B-B14F-4D97-AF65-F5344CB8AC3E}">
        <p14:creationId xmlns:p14="http://schemas.microsoft.com/office/powerpoint/2010/main" val="14818794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70DED-E942-4274-A5C5-61D0403EDC64}"/>
              </a:ext>
            </a:extLst>
          </p:cNvPr>
          <p:cNvSpPr>
            <a:spLocks noGrp="1"/>
          </p:cNvSpPr>
          <p:nvPr>
            <p:ph type="title"/>
          </p:nvPr>
        </p:nvSpPr>
        <p:spPr>
          <a:xfrm>
            <a:off x="74216" y="181589"/>
            <a:ext cx="3412468" cy="1160145"/>
          </a:xfrm>
        </p:spPr>
        <p:txBody>
          <a:bodyPr>
            <a:noAutofit/>
          </a:bodyPr>
          <a:lstStyle/>
          <a:p>
            <a:r>
              <a:rPr lang="en-US" sz="3600" dirty="0">
                <a:solidFill>
                  <a:schemeClr val="tx1"/>
                </a:solidFill>
              </a:rPr>
              <a:t>Vulnerability exploitation</a:t>
            </a:r>
          </a:p>
        </p:txBody>
      </p:sp>
      <p:sp>
        <p:nvSpPr>
          <p:cNvPr id="7" name="Text Placeholder 6">
            <a:extLst>
              <a:ext uri="{FF2B5EF4-FFF2-40B4-BE49-F238E27FC236}">
                <a16:creationId xmlns:a16="http://schemas.microsoft.com/office/drawing/2014/main" id="{FADDAB32-E602-42AB-85E5-81A683738955}"/>
              </a:ext>
            </a:extLst>
          </p:cNvPr>
          <p:cNvSpPr>
            <a:spLocks noGrp="1"/>
          </p:cNvSpPr>
          <p:nvPr>
            <p:ph type="body" sz="half" idx="2"/>
          </p:nvPr>
        </p:nvSpPr>
        <p:spPr>
          <a:xfrm>
            <a:off x="74216" y="3196171"/>
            <a:ext cx="2739435" cy="2688559"/>
          </a:xfrm>
        </p:spPr>
        <p:txBody>
          <a:bodyPr/>
          <a:lstStyle/>
          <a:p>
            <a:r>
              <a:rPr lang="en-US" sz="2000" dirty="0"/>
              <a:t>Take a screenshot of the output in Part 4 Step 6.</a:t>
            </a:r>
          </a:p>
          <a:p>
            <a:r>
              <a:rPr lang="en-US" sz="2000" dirty="0"/>
              <a:t>It should show the default port (i.e., 4444) that Metasploit uses.</a:t>
            </a:r>
          </a:p>
        </p:txBody>
      </p:sp>
      <p:pic>
        <p:nvPicPr>
          <p:cNvPr id="3" name="Picture 2">
            <a:extLst>
              <a:ext uri="{FF2B5EF4-FFF2-40B4-BE49-F238E27FC236}">
                <a16:creationId xmlns:a16="http://schemas.microsoft.com/office/drawing/2014/main" id="{D30D922A-55F1-4114-95AD-D1E7E8EAB7F4}"/>
              </a:ext>
            </a:extLst>
          </p:cNvPr>
          <p:cNvPicPr>
            <a:picLocks noChangeAspect="1"/>
          </p:cNvPicPr>
          <p:nvPr/>
        </p:nvPicPr>
        <p:blipFill>
          <a:blip r:embed="rId2"/>
          <a:stretch>
            <a:fillRect/>
          </a:stretch>
        </p:blipFill>
        <p:spPr>
          <a:xfrm>
            <a:off x="3988283" y="113298"/>
            <a:ext cx="6885126" cy="6631403"/>
          </a:xfrm>
          <a:prstGeom prst="rect">
            <a:avLst/>
          </a:prstGeom>
        </p:spPr>
      </p:pic>
    </p:spTree>
    <p:extLst>
      <p:ext uri="{BB962C8B-B14F-4D97-AF65-F5344CB8AC3E}">
        <p14:creationId xmlns:p14="http://schemas.microsoft.com/office/powerpoint/2010/main" val="14426792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70DED-E942-4274-A5C5-61D0403EDC64}"/>
              </a:ext>
            </a:extLst>
          </p:cNvPr>
          <p:cNvSpPr>
            <a:spLocks noGrp="1"/>
          </p:cNvSpPr>
          <p:nvPr>
            <p:ph type="title"/>
          </p:nvPr>
        </p:nvSpPr>
        <p:spPr>
          <a:xfrm>
            <a:off x="0" y="0"/>
            <a:ext cx="3561952" cy="1741784"/>
          </a:xfrm>
        </p:spPr>
        <p:txBody>
          <a:bodyPr>
            <a:noAutofit/>
          </a:bodyPr>
          <a:lstStyle/>
          <a:p>
            <a:r>
              <a:rPr lang="en-US" sz="3200" dirty="0">
                <a:solidFill>
                  <a:schemeClr val="tx1"/>
                </a:solidFill>
              </a:rPr>
              <a:t>Vulnerability exploitation</a:t>
            </a:r>
            <a:br>
              <a:rPr lang="en-US" sz="3200" dirty="0">
                <a:solidFill>
                  <a:schemeClr val="tx1"/>
                </a:solidFill>
              </a:rPr>
            </a:br>
            <a:r>
              <a:rPr lang="en-US" sz="3200" dirty="0">
                <a:solidFill>
                  <a:schemeClr val="tx1"/>
                </a:solidFill>
              </a:rPr>
              <a:t>cont’d</a:t>
            </a:r>
          </a:p>
        </p:txBody>
      </p:sp>
      <p:sp>
        <p:nvSpPr>
          <p:cNvPr id="7" name="Text Placeholder 6">
            <a:extLst>
              <a:ext uri="{FF2B5EF4-FFF2-40B4-BE49-F238E27FC236}">
                <a16:creationId xmlns:a16="http://schemas.microsoft.com/office/drawing/2014/main" id="{FADDAB32-E602-42AB-85E5-81A683738955}"/>
              </a:ext>
            </a:extLst>
          </p:cNvPr>
          <p:cNvSpPr>
            <a:spLocks noGrp="1"/>
          </p:cNvSpPr>
          <p:nvPr>
            <p:ph type="body" sz="half" idx="2"/>
          </p:nvPr>
        </p:nvSpPr>
        <p:spPr>
          <a:xfrm>
            <a:off x="0" y="1724736"/>
            <a:ext cx="2739435" cy="2688559"/>
          </a:xfrm>
        </p:spPr>
        <p:txBody>
          <a:bodyPr/>
          <a:lstStyle/>
          <a:p>
            <a:r>
              <a:rPr lang="en-US" sz="2000" dirty="0"/>
              <a:t>Take a screenshot of the output in Part 4 Step 10.</a:t>
            </a:r>
          </a:p>
          <a:p>
            <a:r>
              <a:rPr lang="en-US" sz="2000" dirty="0"/>
              <a:t>It should show the C:\Windows\system32&gt; prompt.</a:t>
            </a:r>
          </a:p>
        </p:txBody>
      </p:sp>
      <p:pic>
        <p:nvPicPr>
          <p:cNvPr id="3" name="Picture 2">
            <a:extLst>
              <a:ext uri="{FF2B5EF4-FFF2-40B4-BE49-F238E27FC236}">
                <a16:creationId xmlns:a16="http://schemas.microsoft.com/office/drawing/2014/main" id="{9DE15308-9F6F-4A62-90E1-201D6848EC7B}"/>
              </a:ext>
            </a:extLst>
          </p:cNvPr>
          <p:cNvPicPr>
            <a:picLocks noChangeAspect="1"/>
          </p:cNvPicPr>
          <p:nvPr/>
        </p:nvPicPr>
        <p:blipFill>
          <a:blip r:embed="rId2"/>
          <a:stretch>
            <a:fillRect/>
          </a:stretch>
        </p:blipFill>
        <p:spPr>
          <a:xfrm>
            <a:off x="3155053" y="0"/>
            <a:ext cx="8505825" cy="6734175"/>
          </a:xfrm>
          <a:prstGeom prst="rect">
            <a:avLst/>
          </a:prstGeom>
        </p:spPr>
      </p:pic>
    </p:spTree>
    <p:extLst>
      <p:ext uri="{BB962C8B-B14F-4D97-AF65-F5344CB8AC3E}">
        <p14:creationId xmlns:p14="http://schemas.microsoft.com/office/powerpoint/2010/main" val="253726070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F2B775-140D-4915-8B9E-ADEA7AD703B1}"/>
              </a:ext>
            </a:extLst>
          </p:cNvPr>
          <p:cNvSpPr>
            <a:spLocks noGrp="1"/>
          </p:cNvSpPr>
          <p:nvPr>
            <p:ph type="title"/>
          </p:nvPr>
        </p:nvSpPr>
        <p:spPr/>
        <p:txBody>
          <a:bodyPr/>
          <a:lstStyle/>
          <a:p>
            <a:r>
              <a:rPr lang="en-US" dirty="0"/>
              <a:t>Module 6 Live Memory Analysis</a:t>
            </a:r>
            <a:br>
              <a:rPr lang="en-US" dirty="0"/>
            </a:br>
            <a:endParaRPr lang="en-US" dirty="0"/>
          </a:p>
        </p:txBody>
      </p:sp>
      <p:sp>
        <p:nvSpPr>
          <p:cNvPr id="3" name="Content Placeholder 2">
            <a:extLst>
              <a:ext uri="{FF2B5EF4-FFF2-40B4-BE49-F238E27FC236}">
                <a16:creationId xmlns:a16="http://schemas.microsoft.com/office/drawing/2014/main" id="{0DE65787-A24D-4F96-9662-2053B4572D47}"/>
              </a:ext>
            </a:extLst>
          </p:cNvPr>
          <p:cNvSpPr>
            <a:spLocks noGrp="1"/>
          </p:cNvSpPr>
          <p:nvPr>
            <p:ph idx="1"/>
          </p:nvPr>
        </p:nvSpPr>
        <p:spPr/>
        <p:txBody>
          <a:bodyPr/>
          <a:lstStyle/>
          <a:p>
            <a:r>
              <a:rPr lang="en-US" dirty="0"/>
              <a:t>These task are analysis on live memory on a virtual machine.</a:t>
            </a:r>
          </a:p>
        </p:txBody>
      </p:sp>
    </p:spTree>
    <p:extLst>
      <p:ext uri="{BB962C8B-B14F-4D97-AF65-F5344CB8AC3E}">
        <p14:creationId xmlns:p14="http://schemas.microsoft.com/office/powerpoint/2010/main" val="23712745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70DED-E942-4274-A5C5-61D0403EDC64}"/>
              </a:ext>
            </a:extLst>
          </p:cNvPr>
          <p:cNvSpPr>
            <a:spLocks noGrp="1"/>
          </p:cNvSpPr>
          <p:nvPr>
            <p:ph type="title"/>
          </p:nvPr>
        </p:nvSpPr>
        <p:spPr>
          <a:xfrm>
            <a:off x="907635" y="886006"/>
            <a:ext cx="2739435" cy="1164736"/>
          </a:xfrm>
        </p:spPr>
        <p:txBody>
          <a:bodyPr>
            <a:normAutofit fontScale="90000"/>
          </a:bodyPr>
          <a:lstStyle/>
          <a:p>
            <a:r>
              <a:rPr lang="en-US" sz="4400" dirty="0"/>
              <a:t>Linux Processes</a:t>
            </a:r>
          </a:p>
        </p:txBody>
      </p:sp>
      <p:sp>
        <p:nvSpPr>
          <p:cNvPr id="7" name="Text Placeholder 6">
            <a:extLst>
              <a:ext uri="{FF2B5EF4-FFF2-40B4-BE49-F238E27FC236}">
                <a16:creationId xmlns:a16="http://schemas.microsoft.com/office/drawing/2014/main" id="{FADDAB32-E602-42AB-85E5-81A683738955}"/>
              </a:ext>
            </a:extLst>
          </p:cNvPr>
          <p:cNvSpPr>
            <a:spLocks noGrp="1"/>
          </p:cNvSpPr>
          <p:nvPr>
            <p:ph type="body" sz="half" idx="2"/>
          </p:nvPr>
        </p:nvSpPr>
        <p:spPr>
          <a:xfrm>
            <a:off x="907634" y="2336471"/>
            <a:ext cx="2739435" cy="2688559"/>
          </a:xfrm>
        </p:spPr>
        <p:txBody>
          <a:bodyPr/>
          <a:lstStyle/>
          <a:p>
            <a:r>
              <a:rPr lang="en-US" sz="2000" dirty="0"/>
              <a:t>Take a screenshot of the output in Part 1 Step 9. </a:t>
            </a:r>
          </a:p>
          <a:p>
            <a:r>
              <a:rPr lang="en-US" sz="2000" dirty="0"/>
              <a:t>It should show port 55000 open for both IPv4 and IPv6.</a:t>
            </a:r>
            <a:endParaRPr lang="en-US" dirty="0"/>
          </a:p>
        </p:txBody>
      </p:sp>
      <p:pic>
        <p:nvPicPr>
          <p:cNvPr id="3" name="Picture 2">
            <a:extLst>
              <a:ext uri="{FF2B5EF4-FFF2-40B4-BE49-F238E27FC236}">
                <a16:creationId xmlns:a16="http://schemas.microsoft.com/office/drawing/2014/main" id="{3CC1913A-90E8-4B20-B972-42A1292BF77C}"/>
              </a:ext>
            </a:extLst>
          </p:cNvPr>
          <p:cNvPicPr>
            <a:picLocks noChangeAspect="1"/>
          </p:cNvPicPr>
          <p:nvPr/>
        </p:nvPicPr>
        <p:blipFill>
          <a:blip r:embed="rId2"/>
          <a:stretch>
            <a:fillRect/>
          </a:stretch>
        </p:blipFill>
        <p:spPr>
          <a:xfrm>
            <a:off x="3647069" y="1178498"/>
            <a:ext cx="8281846" cy="4501003"/>
          </a:xfrm>
          <a:prstGeom prst="rect">
            <a:avLst/>
          </a:prstGeom>
        </p:spPr>
      </p:pic>
    </p:spTree>
    <p:extLst>
      <p:ext uri="{BB962C8B-B14F-4D97-AF65-F5344CB8AC3E}">
        <p14:creationId xmlns:p14="http://schemas.microsoft.com/office/powerpoint/2010/main" val="257220576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70DED-E942-4274-A5C5-61D0403EDC64}"/>
              </a:ext>
            </a:extLst>
          </p:cNvPr>
          <p:cNvSpPr>
            <a:spLocks noGrp="1"/>
          </p:cNvSpPr>
          <p:nvPr>
            <p:ph type="title"/>
          </p:nvPr>
        </p:nvSpPr>
        <p:spPr>
          <a:xfrm>
            <a:off x="907635" y="886007"/>
            <a:ext cx="2739435" cy="1138736"/>
          </a:xfrm>
        </p:spPr>
        <p:txBody>
          <a:bodyPr>
            <a:noAutofit/>
          </a:bodyPr>
          <a:lstStyle/>
          <a:p>
            <a:r>
              <a:rPr lang="en-US" sz="4000" dirty="0"/>
              <a:t>Process Hacker</a:t>
            </a:r>
          </a:p>
        </p:txBody>
      </p:sp>
      <p:sp>
        <p:nvSpPr>
          <p:cNvPr id="7" name="Text Placeholder 6">
            <a:extLst>
              <a:ext uri="{FF2B5EF4-FFF2-40B4-BE49-F238E27FC236}">
                <a16:creationId xmlns:a16="http://schemas.microsoft.com/office/drawing/2014/main" id="{FADDAB32-E602-42AB-85E5-81A683738955}"/>
              </a:ext>
            </a:extLst>
          </p:cNvPr>
          <p:cNvSpPr>
            <a:spLocks noGrp="1"/>
          </p:cNvSpPr>
          <p:nvPr>
            <p:ph type="body" sz="half" idx="2"/>
          </p:nvPr>
        </p:nvSpPr>
        <p:spPr>
          <a:xfrm>
            <a:off x="907635" y="2252771"/>
            <a:ext cx="2739435" cy="2688559"/>
          </a:xfrm>
        </p:spPr>
        <p:txBody>
          <a:bodyPr/>
          <a:lstStyle/>
          <a:p>
            <a:r>
              <a:rPr lang="en-US" sz="2000" dirty="0"/>
              <a:t>Take a screenshot of the output in Part 2. </a:t>
            </a:r>
          </a:p>
          <a:p>
            <a:r>
              <a:rPr lang="en-US" sz="2000" dirty="0"/>
              <a:t>It should show properties of a chosen process. </a:t>
            </a:r>
            <a:endParaRPr lang="en-US" dirty="0"/>
          </a:p>
        </p:txBody>
      </p:sp>
      <p:pic>
        <p:nvPicPr>
          <p:cNvPr id="3" name="Picture 2">
            <a:extLst>
              <a:ext uri="{FF2B5EF4-FFF2-40B4-BE49-F238E27FC236}">
                <a16:creationId xmlns:a16="http://schemas.microsoft.com/office/drawing/2014/main" id="{1219B38B-5EDC-4208-8CDF-AE818DBCD06E}"/>
              </a:ext>
            </a:extLst>
          </p:cNvPr>
          <p:cNvPicPr>
            <a:picLocks noChangeAspect="1"/>
          </p:cNvPicPr>
          <p:nvPr/>
        </p:nvPicPr>
        <p:blipFill>
          <a:blip r:embed="rId2"/>
          <a:stretch>
            <a:fillRect/>
          </a:stretch>
        </p:blipFill>
        <p:spPr>
          <a:xfrm>
            <a:off x="4188427" y="1311965"/>
            <a:ext cx="7095938" cy="3776870"/>
          </a:xfrm>
          <a:prstGeom prst="rect">
            <a:avLst/>
          </a:prstGeom>
        </p:spPr>
      </p:pic>
    </p:spTree>
    <p:extLst>
      <p:ext uri="{BB962C8B-B14F-4D97-AF65-F5344CB8AC3E}">
        <p14:creationId xmlns:p14="http://schemas.microsoft.com/office/powerpoint/2010/main" val="70715882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70DED-E942-4274-A5C5-61D0403EDC64}"/>
              </a:ext>
            </a:extLst>
          </p:cNvPr>
          <p:cNvSpPr>
            <a:spLocks noGrp="1"/>
          </p:cNvSpPr>
          <p:nvPr>
            <p:ph type="title"/>
          </p:nvPr>
        </p:nvSpPr>
        <p:spPr>
          <a:xfrm>
            <a:off x="907634" y="886006"/>
            <a:ext cx="2739435" cy="1146980"/>
          </a:xfrm>
        </p:spPr>
        <p:txBody>
          <a:bodyPr>
            <a:noAutofit/>
          </a:bodyPr>
          <a:lstStyle/>
          <a:p>
            <a:r>
              <a:rPr lang="en-US" sz="4000" dirty="0"/>
              <a:t>Process Monitor</a:t>
            </a:r>
          </a:p>
        </p:txBody>
      </p:sp>
      <p:sp>
        <p:nvSpPr>
          <p:cNvPr id="7" name="Text Placeholder 6">
            <a:extLst>
              <a:ext uri="{FF2B5EF4-FFF2-40B4-BE49-F238E27FC236}">
                <a16:creationId xmlns:a16="http://schemas.microsoft.com/office/drawing/2014/main" id="{FADDAB32-E602-42AB-85E5-81A683738955}"/>
              </a:ext>
            </a:extLst>
          </p:cNvPr>
          <p:cNvSpPr>
            <a:spLocks noGrp="1"/>
          </p:cNvSpPr>
          <p:nvPr>
            <p:ph type="body" sz="half" idx="2"/>
          </p:nvPr>
        </p:nvSpPr>
        <p:spPr>
          <a:xfrm>
            <a:off x="907634" y="2226769"/>
            <a:ext cx="2739435" cy="2688559"/>
          </a:xfrm>
        </p:spPr>
        <p:txBody>
          <a:bodyPr>
            <a:normAutofit/>
          </a:bodyPr>
          <a:lstStyle/>
          <a:p>
            <a:r>
              <a:rPr lang="en-US" sz="2000" dirty="0"/>
              <a:t>Take a screenshot of the output in Part 3 Step 7.</a:t>
            </a:r>
          </a:p>
          <a:p>
            <a:r>
              <a:rPr lang="en-US" sz="2000" dirty="0"/>
              <a:t>It should show </a:t>
            </a:r>
            <a:r>
              <a:rPr lang="en-US" sz="2000" dirty="0" err="1"/>
              <a:t>ifFaceName</a:t>
            </a:r>
            <a:r>
              <a:rPr lang="en-US" sz="2000" dirty="0"/>
              <a:t> in the Path column and Data: Roman in the Detail column.</a:t>
            </a:r>
          </a:p>
        </p:txBody>
      </p:sp>
      <p:pic>
        <p:nvPicPr>
          <p:cNvPr id="3" name="Picture 2">
            <a:extLst>
              <a:ext uri="{FF2B5EF4-FFF2-40B4-BE49-F238E27FC236}">
                <a16:creationId xmlns:a16="http://schemas.microsoft.com/office/drawing/2014/main" id="{D201C53B-7A6F-45E3-9B7D-0AF10485C826}"/>
              </a:ext>
            </a:extLst>
          </p:cNvPr>
          <p:cNvPicPr>
            <a:picLocks noChangeAspect="1"/>
          </p:cNvPicPr>
          <p:nvPr/>
        </p:nvPicPr>
        <p:blipFill>
          <a:blip r:embed="rId2"/>
          <a:stretch>
            <a:fillRect/>
          </a:stretch>
        </p:blipFill>
        <p:spPr>
          <a:xfrm>
            <a:off x="3647069" y="2032985"/>
            <a:ext cx="8418982" cy="2688559"/>
          </a:xfrm>
          <a:prstGeom prst="rect">
            <a:avLst/>
          </a:prstGeom>
        </p:spPr>
      </p:pic>
    </p:spTree>
    <p:extLst>
      <p:ext uri="{BB962C8B-B14F-4D97-AF65-F5344CB8AC3E}">
        <p14:creationId xmlns:p14="http://schemas.microsoft.com/office/powerpoint/2010/main" val="393933149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70DED-E942-4274-A5C5-61D0403EDC64}"/>
              </a:ext>
            </a:extLst>
          </p:cNvPr>
          <p:cNvSpPr>
            <a:spLocks noGrp="1"/>
          </p:cNvSpPr>
          <p:nvPr>
            <p:ph type="title"/>
          </p:nvPr>
        </p:nvSpPr>
        <p:spPr>
          <a:xfrm>
            <a:off x="907634" y="886007"/>
            <a:ext cx="2739435" cy="644214"/>
          </a:xfrm>
        </p:spPr>
        <p:txBody>
          <a:bodyPr>
            <a:normAutofit fontScale="90000"/>
          </a:bodyPr>
          <a:lstStyle/>
          <a:p>
            <a:r>
              <a:rPr lang="en-US" sz="4000" dirty="0"/>
              <a:t>Volatility</a:t>
            </a:r>
          </a:p>
        </p:txBody>
      </p:sp>
      <p:sp>
        <p:nvSpPr>
          <p:cNvPr id="7" name="Text Placeholder 6">
            <a:extLst>
              <a:ext uri="{FF2B5EF4-FFF2-40B4-BE49-F238E27FC236}">
                <a16:creationId xmlns:a16="http://schemas.microsoft.com/office/drawing/2014/main" id="{FADDAB32-E602-42AB-85E5-81A683738955}"/>
              </a:ext>
            </a:extLst>
          </p:cNvPr>
          <p:cNvSpPr>
            <a:spLocks noGrp="1"/>
          </p:cNvSpPr>
          <p:nvPr>
            <p:ph type="body" sz="half" idx="2"/>
          </p:nvPr>
        </p:nvSpPr>
        <p:spPr>
          <a:xfrm>
            <a:off x="907634" y="1827272"/>
            <a:ext cx="2739435" cy="2688559"/>
          </a:xfrm>
        </p:spPr>
        <p:txBody>
          <a:bodyPr/>
          <a:lstStyle/>
          <a:p>
            <a:r>
              <a:rPr lang="en-US" sz="2000" dirty="0"/>
              <a:t>Take </a:t>
            </a:r>
            <a:r>
              <a:rPr lang="en-US" sz="2000"/>
              <a:t>a screenshot </a:t>
            </a:r>
            <a:r>
              <a:rPr lang="en-US" sz="2000" dirty="0"/>
              <a:t>of the output in Part 4 Step 8.</a:t>
            </a:r>
          </a:p>
          <a:p>
            <a:r>
              <a:rPr lang="en-US" sz="2000" dirty="0"/>
              <a:t>It should show compromised network connections.</a:t>
            </a:r>
            <a:endParaRPr lang="en-US" dirty="0"/>
          </a:p>
        </p:txBody>
      </p:sp>
      <p:pic>
        <p:nvPicPr>
          <p:cNvPr id="4" name="Picture 3">
            <a:extLst>
              <a:ext uri="{FF2B5EF4-FFF2-40B4-BE49-F238E27FC236}">
                <a16:creationId xmlns:a16="http://schemas.microsoft.com/office/drawing/2014/main" id="{F878518E-1936-41D8-AD29-EBAC72ED2B1B}"/>
              </a:ext>
            </a:extLst>
          </p:cNvPr>
          <p:cNvPicPr>
            <a:picLocks noChangeAspect="1"/>
          </p:cNvPicPr>
          <p:nvPr/>
        </p:nvPicPr>
        <p:blipFill>
          <a:blip r:embed="rId2"/>
          <a:stretch>
            <a:fillRect/>
          </a:stretch>
        </p:blipFill>
        <p:spPr>
          <a:xfrm>
            <a:off x="3647069" y="1208114"/>
            <a:ext cx="8334309" cy="3741573"/>
          </a:xfrm>
          <a:prstGeom prst="rect">
            <a:avLst/>
          </a:prstGeom>
        </p:spPr>
      </p:pic>
    </p:spTree>
    <p:extLst>
      <p:ext uri="{BB962C8B-B14F-4D97-AF65-F5344CB8AC3E}">
        <p14:creationId xmlns:p14="http://schemas.microsoft.com/office/powerpoint/2010/main" val="56400193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80411A-1248-4064-A0C6-43E0FA6235AE}"/>
              </a:ext>
            </a:extLst>
          </p:cNvPr>
          <p:cNvSpPr>
            <a:spLocks noGrp="1"/>
          </p:cNvSpPr>
          <p:nvPr>
            <p:ph type="title"/>
          </p:nvPr>
        </p:nvSpPr>
        <p:spPr>
          <a:xfrm>
            <a:off x="888602" y="215900"/>
            <a:ext cx="10414795" cy="825500"/>
          </a:xfrm>
        </p:spPr>
        <p:txBody>
          <a:bodyPr>
            <a:noAutofit/>
          </a:bodyPr>
          <a:lstStyle/>
          <a:p>
            <a:r>
              <a:rPr lang="en-US" sz="4400" dirty="0"/>
              <a:t>Challenges and lessons learned</a:t>
            </a:r>
          </a:p>
        </p:txBody>
      </p:sp>
      <p:sp>
        <p:nvSpPr>
          <p:cNvPr id="4" name="Text Placeholder 3">
            <a:extLst>
              <a:ext uri="{FF2B5EF4-FFF2-40B4-BE49-F238E27FC236}">
                <a16:creationId xmlns:a16="http://schemas.microsoft.com/office/drawing/2014/main" id="{184D09E9-4B04-4C4F-8048-C025C5B54D8D}"/>
              </a:ext>
            </a:extLst>
          </p:cNvPr>
          <p:cNvSpPr>
            <a:spLocks noGrp="1"/>
          </p:cNvSpPr>
          <p:nvPr>
            <p:ph type="body" sz="half" idx="2"/>
          </p:nvPr>
        </p:nvSpPr>
        <p:spPr>
          <a:xfrm>
            <a:off x="888602" y="1244600"/>
            <a:ext cx="10287397" cy="4800600"/>
          </a:xfrm>
        </p:spPr>
        <p:txBody>
          <a:bodyPr/>
          <a:lstStyle/>
          <a:p>
            <a:pPr marL="285750" indent="-285750">
              <a:buFont typeface="Arial" panose="020B0604020202020204" pitchFamily="34" charset="0"/>
              <a:buChar char="•"/>
            </a:pPr>
            <a:r>
              <a:rPr lang="en-US" dirty="0"/>
              <a:t>Retracing steps to find issues</a:t>
            </a:r>
          </a:p>
          <a:p>
            <a:pPr marL="285750" indent="-285750">
              <a:buFont typeface="Arial" panose="020B0604020202020204" pitchFamily="34" charset="0"/>
              <a:buChar char="•"/>
            </a:pPr>
            <a:r>
              <a:rPr lang="en-US" dirty="0"/>
              <a:t>Troubleshooting</a:t>
            </a:r>
          </a:p>
          <a:p>
            <a:pPr marL="285750" indent="-285750">
              <a:buFont typeface="Arial" panose="020B0604020202020204" pitchFamily="34" charset="0"/>
              <a:buChar char="•"/>
            </a:pPr>
            <a:r>
              <a:rPr lang="en-US" dirty="0"/>
              <a:t>File pathways not detected </a:t>
            </a:r>
          </a:p>
          <a:p>
            <a:pPr marL="285750" indent="-285750">
              <a:buFont typeface="Arial" panose="020B0604020202020204" pitchFamily="34" charset="0"/>
              <a:buChar char="•"/>
            </a:pPr>
            <a:r>
              <a:rPr lang="en-US" dirty="0"/>
              <a:t>Azure easy to work</a:t>
            </a:r>
          </a:p>
        </p:txBody>
      </p:sp>
    </p:spTree>
    <p:extLst>
      <p:ext uri="{BB962C8B-B14F-4D97-AF65-F5344CB8AC3E}">
        <p14:creationId xmlns:p14="http://schemas.microsoft.com/office/powerpoint/2010/main" val="25049533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3C98DD-00F4-466F-837B-5AA50A0F15D9}"/>
              </a:ext>
            </a:extLst>
          </p:cNvPr>
          <p:cNvSpPr>
            <a:spLocks noGrp="1"/>
          </p:cNvSpPr>
          <p:nvPr>
            <p:ph type="title"/>
          </p:nvPr>
        </p:nvSpPr>
        <p:spPr/>
        <p:txBody>
          <a:bodyPr/>
          <a:lstStyle/>
          <a:p>
            <a:r>
              <a:rPr lang="en-US" dirty="0"/>
              <a:t>Module 1 Firewall</a:t>
            </a:r>
            <a:br>
              <a:rPr lang="en-US" dirty="0"/>
            </a:br>
            <a:endParaRPr lang="en-US" dirty="0"/>
          </a:p>
        </p:txBody>
      </p:sp>
      <p:sp>
        <p:nvSpPr>
          <p:cNvPr id="3" name="Content Placeholder 2">
            <a:extLst>
              <a:ext uri="{FF2B5EF4-FFF2-40B4-BE49-F238E27FC236}">
                <a16:creationId xmlns:a16="http://schemas.microsoft.com/office/drawing/2014/main" id="{D18C4DA0-8C59-45F5-94C0-FDF98E44000E}"/>
              </a:ext>
            </a:extLst>
          </p:cNvPr>
          <p:cNvSpPr>
            <a:spLocks noGrp="1"/>
          </p:cNvSpPr>
          <p:nvPr>
            <p:ph idx="1"/>
          </p:nvPr>
        </p:nvSpPr>
        <p:spPr/>
        <p:txBody>
          <a:bodyPr>
            <a:normAutofit/>
          </a:bodyPr>
          <a:lstStyle/>
          <a:p>
            <a:r>
              <a:rPr lang="en-US" dirty="0"/>
              <a:t>This section goes over three different firewall settings </a:t>
            </a:r>
            <a:r>
              <a:rPr lang="en-US" dirty="0">
                <a:effectLst/>
                <a:ea typeface="Arial" panose="020B0604020202020204" pitchFamily="34" charset="0"/>
              </a:rPr>
              <a:t>time-based access, dynamic NAT, and brute forcing of SSH logins.</a:t>
            </a:r>
          </a:p>
          <a:p>
            <a:r>
              <a:rPr lang="en-US" dirty="0">
                <a:effectLst/>
              </a:rPr>
              <a:t>Along with making sure they are configured </a:t>
            </a:r>
            <a:r>
              <a:rPr lang="en-US" dirty="0" err="1">
                <a:effectLst/>
              </a:rPr>
              <a:t>sucessfully</a:t>
            </a:r>
            <a:endParaRPr lang="en-US" dirty="0"/>
          </a:p>
        </p:txBody>
      </p:sp>
    </p:spTree>
    <p:extLst>
      <p:ext uri="{BB962C8B-B14F-4D97-AF65-F5344CB8AC3E}">
        <p14:creationId xmlns:p14="http://schemas.microsoft.com/office/powerpoint/2010/main" val="271102096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82B3F7-669E-4FE8-93D2-6975943112A1}"/>
              </a:ext>
            </a:extLst>
          </p:cNvPr>
          <p:cNvSpPr>
            <a:spLocks noGrp="1"/>
          </p:cNvSpPr>
          <p:nvPr>
            <p:ph type="title"/>
          </p:nvPr>
        </p:nvSpPr>
        <p:spPr>
          <a:xfrm>
            <a:off x="2120105" y="-254000"/>
            <a:ext cx="7951789" cy="1371600"/>
          </a:xfrm>
        </p:spPr>
        <p:txBody>
          <a:bodyPr>
            <a:normAutofit/>
          </a:bodyPr>
          <a:lstStyle/>
          <a:p>
            <a:pPr algn="ctr"/>
            <a:r>
              <a:rPr lang="en-US" sz="4400" dirty="0"/>
              <a:t>Conclusion</a:t>
            </a:r>
          </a:p>
        </p:txBody>
      </p:sp>
      <p:sp>
        <p:nvSpPr>
          <p:cNvPr id="4" name="Text Placeholder 3">
            <a:extLst>
              <a:ext uri="{FF2B5EF4-FFF2-40B4-BE49-F238E27FC236}">
                <a16:creationId xmlns:a16="http://schemas.microsoft.com/office/drawing/2014/main" id="{D71F0D10-CA15-422B-8887-ABCB26525A2F}"/>
              </a:ext>
            </a:extLst>
          </p:cNvPr>
          <p:cNvSpPr>
            <a:spLocks noGrp="1"/>
          </p:cNvSpPr>
          <p:nvPr>
            <p:ph type="body" sz="half" idx="2"/>
          </p:nvPr>
        </p:nvSpPr>
        <p:spPr>
          <a:xfrm>
            <a:off x="444499" y="1117600"/>
            <a:ext cx="11366501" cy="5321300"/>
          </a:xfrm>
        </p:spPr>
        <p:txBody>
          <a:bodyPr/>
          <a:lstStyle/>
          <a:p>
            <a:r>
              <a:rPr lang="en-US" dirty="0"/>
              <a:t>There are many ways a system can be attacked and multiple was that there can be vulnerabilities. This class has shown how to setup firewalls, analyze attacks, Snort testing and rules, Look for Vulnerabilities, and different tools across different systems to conduct these test.</a:t>
            </a:r>
          </a:p>
          <a:p>
            <a:r>
              <a:rPr lang="en-US" dirty="0"/>
              <a:t>It is crucial to check vulnerabilities and to make sure that systems and networks are secured. As there are multiple ways someone can attack and network.</a:t>
            </a:r>
          </a:p>
        </p:txBody>
      </p:sp>
    </p:spTree>
    <p:extLst>
      <p:ext uri="{BB962C8B-B14F-4D97-AF65-F5344CB8AC3E}">
        <p14:creationId xmlns:p14="http://schemas.microsoft.com/office/powerpoint/2010/main" val="1502557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70DED-E942-4274-A5C5-61D0403EDC64}"/>
              </a:ext>
            </a:extLst>
          </p:cNvPr>
          <p:cNvSpPr>
            <a:spLocks noGrp="1"/>
          </p:cNvSpPr>
          <p:nvPr>
            <p:ph type="title"/>
          </p:nvPr>
        </p:nvSpPr>
        <p:spPr>
          <a:xfrm>
            <a:off x="197121" y="45748"/>
            <a:ext cx="2739435" cy="1129406"/>
          </a:xfrm>
        </p:spPr>
        <p:txBody>
          <a:bodyPr>
            <a:noAutofit/>
          </a:bodyPr>
          <a:lstStyle/>
          <a:p>
            <a:r>
              <a:rPr lang="en-US" sz="3200" dirty="0"/>
              <a:t>Time-based access</a:t>
            </a:r>
          </a:p>
        </p:txBody>
      </p:sp>
      <p:sp>
        <p:nvSpPr>
          <p:cNvPr id="7" name="Text Placeholder 6">
            <a:extLst>
              <a:ext uri="{FF2B5EF4-FFF2-40B4-BE49-F238E27FC236}">
                <a16:creationId xmlns:a16="http://schemas.microsoft.com/office/drawing/2014/main" id="{FADDAB32-E602-42AB-85E5-81A683738955}"/>
              </a:ext>
            </a:extLst>
          </p:cNvPr>
          <p:cNvSpPr>
            <a:spLocks noGrp="1"/>
          </p:cNvSpPr>
          <p:nvPr>
            <p:ph type="body" sz="half" idx="2"/>
          </p:nvPr>
        </p:nvSpPr>
        <p:spPr>
          <a:xfrm>
            <a:off x="197120" y="1237138"/>
            <a:ext cx="2739435" cy="2688559"/>
          </a:xfrm>
        </p:spPr>
        <p:txBody>
          <a:bodyPr/>
          <a:lstStyle/>
          <a:p>
            <a:r>
              <a:rPr lang="en-US" sz="2000" dirty="0"/>
              <a:t>Take a screenshot of the output in Part 1 Step 28.</a:t>
            </a:r>
          </a:p>
          <a:p>
            <a:r>
              <a:rPr lang="en-US" sz="2000" dirty="0"/>
              <a:t>It should show two time-based access rules in the FORWARD chain.</a:t>
            </a:r>
          </a:p>
        </p:txBody>
      </p:sp>
      <p:pic>
        <p:nvPicPr>
          <p:cNvPr id="5" name="Picture 4" descr="A screenshot of a cell phone&#10;&#10;Description automatically generated">
            <a:extLst>
              <a:ext uri="{FF2B5EF4-FFF2-40B4-BE49-F238E27FC236}">
                <a16:creationId xmlns:a16="http://schemas.microsoft.com/office/drawing/2014/main" id="{BCDC9235-3A95-4CDC-AD2A-4B929BE3929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16880" y="0"/>
            <a:ext cx="8108022" cy="6858000"/>
          </a:xfrm>
          <a:prstGeom prst="rect">
            <a:avLst/>
          </a:prstGeom>
        </p:spPr>
      </p:pic>
    </p:spTree>
    <p:extLst>
      <p:ext uri="{BB962C8B-B14F-4D97-AF65-F5344CB8AC3E}">
        <p14:creationId xmlns:p14="http://schemas.microsoft.com/office/powerpoint/2010/main" val="4249386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70DED-E942-4274-A5C5-61D0403EDC64}"/>
              </a:ext>
            </a:extLst>
          </p:cNvPr>
          <p:cNvSpPr>
            <a:spLocks noGrp="1"/>
          </p:cNvSpPr>
          <p:nvPr>
            <p:ph type="title"/>
          </p:nvPr>
        </p:nvSpPr>
        <p:spPr>
          <a:xfrm>
            <a:off x="116802" y="172994"/>
            <a:ext cx="3275127" cy="702445"/>
          </a:xfrm>
        </p:spPr>
        <p:txBody>
          <a:bodyPr>
            <a:normAutofit/>
          </a:bodyPr>
          <a:lstStyle/>
          <a:p>
            <a:r>
              <a:rPr lang="en-US" sz="3200" dirty="0"/>
              <a:t>Dynamic NAT</a:t>
            </a:r>
          </a:p>
        </p:txBody>
      </p:sp>
      <p:sp>
        <p:nvSpPr>
          <p:cNvPr id="7" name="Text Placeholder 6">
            <a:extLst>
              <a:ext uri="{FF2B5EF4-FFF2-40B4-BE49-F238E27FC236}">
                <a16:creationId xmlns:a16="http://schemas.microsoft.com/office/drawing/2014/main" id="{FADDAB32-E602-42AB-85E5-81A683738955}"/>
              </a:ext>
            </a:extLst>
          </p:cNvPr>
          <p:cNvSpPr>
            <a:spLocks noGrp="1"/>
          </p:cNvSpPr>
          <p:nvPr>
            <p:ph type="body" sz="half" idx="2"/>
          </p:nvPr>
        </p:nvSpPr>
        <p:spPr>
          <a:xfrm>
            <a:off x="116802" y="875439"/>
            <a:ext cx="2739435" cy="2688559"/>
          </a:xfrm>
        </p:spPr>
        <p:txBody>
          <a:bodyPr/>
          <a:lstStyle/>
          <a:p>
            <a:r>
              <a:rPr lang="en-US" sz="2000" dirty="0"/>
              <a:t>Take a screenshot of the output in Part 5 Step 3.</a:t>
            </a:r>
          </a:p>
          <a:p>
            <a:r>
              <a:rPr lang="en-US" sz="2000" dirty="0"/>
              <a:t>It should include </a:t>
            </a:r>
            <a:r>
              <a:rPr lang="en-US" sz="2000" dirty="0" err="1"/>
              <a:t>prerouting</a:t>
            </a:r>
            <a:r>
              <a:rPr lang="en-US" sz="2000" dirty="0"/>
              <a:t> and </a:t>
            </a:r>
            <a:r>
              <a:rPr lang="en-US" sz="2000" dirty="0" err="1"/>
              <a:t>postrouting</a:t>
            </a:r>
            <a:r>
              <a:rPr lang="en-US" sz="2000" dirty="0"/>
              <a:t> rules.</a:t>
            </a:r>
          </a:p>
          <a:p>
            <a:endParaRPr lang="en-US" sz="2000" dirty="0"/>
          </a:p>
        </p:txBody>
      </p:sp>
      <p:pic>
        <p:nvPicPr>
          <p:cNvPr id="5" name="Picture 4" descr="A screenshot of text&#10;&#10;Description automatically generated">
            <a:extLst>
              <a:ext uri="{FF2B5EF4-FFF2-40B4-BE49-F238E27FC236}">
                <a16:creationId xmlns:a16="http://schemas.microsoft.com/office/drawing/2014/main" id="{ECFBB9D8-2C86-4A7B-83B4-BF38FD23ABC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91610" y="0"/>
            <a:ext cx="7986537" cy="6898516"/>
          </a:xfrm>
          <a:prstGeom prst="rect">
            <a:avLst/>
          </a:prstGeom>
        </p:spPr>
      </p:pic>
    </p:spTree>
    <p:extLst>
      <p:ext uri="{BB962C8B-B14F-4D97-AF65-F5344CB8AC3E}">
        <p14:creationId xmlns:p14="http://schemas.microsoft.com/office/powerpoint/2010/main" val="5276846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70DED-E942-4274-A5C5-61D0403EDC64}"/>
              </a:ext>
            </a:extLst>
          </p:cNvPr>
          <p:cNvSpPr>
            <a:spLocks noGrp="1"/>
          </p:cNvSpPr>
          <p:nvPr>
            <p:ph type="title"/>
          </p:nvPr>
        </p:nvSpPr>
        <p:spPr>
          <a:xfrm>
            <a:off x="68798" y="-154459"/>
            <a:ext cx="5341274" cy="1332733"/>
          </a:xfrm>
        </p:spPr>
        <p:txBody>
          <a:bodyPr>
            <a:noAutofit/>
          </a:bodyPr>
          <a:lstStyle/>
          <a:p>
            <a:r>
              <a:rPr lang="en-US" sz="3200" dirty="0"/>
              <a:t>Brute forcing of SSH logins</a:t>
            </a:r>
          </a:p>
        </p:txBody>
      </p:sp>
      <p:sp>
        <p:nvSpPr>
          <p:cNvPr id="7" name="Text Placeholder 6">
            <a:extLst>
              <a:ext uri="{FF2B5EF4-FFF2-40B4-BE49-F238E27FC236}">
                <a16:creationId xmlns:a16="http://schemas.microsoft.com/office/drawing/2014/main" id="{FADDAB32-E602-42AB-85E5-81A683738955}"/>
              </a:ext>
            </a:extLst>
          </p:cNvPr>
          <p:cNvSpPr>
            <a:spLocks noGrp="1"/>
          </p:cNvSpPr>
          <p:nvPr>
            <p:ph type="body" sz="half" idx="2"/>
          </p:nvPr>
        </p:nvSpPr>
        <p:spPr>
          <a:xfrm>
            <a:off x="0" y="2942628"/>
            <a:ext cx="2739435" cy="2688559"/>
          </a:xfrm>
        </p:spPr>
        <p:txBody>
          <a:bodyPr/>
          <a:lstStyle/>
          <a:p>
            <a:r>
              <a:rPr lang="en-US" sz="2000" dirty="0"/>
              <a:t>Take a screenshot of the output in Part 6 Step 7.</a:t>
            </a:r>
          </a:p>
          <a:p>
            <a:r>
              <a:rPr lang="en-US" sz="2000" dirty="0"/>
              <a:t>It should show the dropped SSH packet count.</a:t>
            </a:r>
            <a:endParaRPr lang="en-US" dirty="0"/>
          </a:p>
        </p:txBody>
      </p:sp>
      <p:pic>
        <p:nvPicPr>
          <p:cNvPr id="5" name="Picture 4" descr="A screenshot of a computer&#10;&#10;Description automatically generated">
            <a:extLst>
              <a:ext uri="{FF2B5EF4-FFF2-40B4-BE49-F238E27FC236}">
                <a16:creationId xmlns:a16="http://schemas.microsoft.com/office/drawing/2014/main" id="{853A04BB-F38F-438D-B74E-1053DD653E6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74448" y="914794"/>
            <a:ext cx="9617552" cy="4716393"/>
          </a:xfrm>
          <a:prstGeom prst="rect">
            <a:avLst/>
          </a:prstGeom>
        </p:spPr>
      </p:pic>
    </p:spTree>
    <p:extLst>
      <p:ext uri="{BB962C8B-B14F-4D97-AF65-F5344CB8AC3E}">
        <p14:creationId xmlns:p14="http://schemas.microsoft.com/office/powerpoint/2010/main" val="10148735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FE9F22-D590-452D-BC0D-F8189D1CF7F0}"/>
              </a:ext>
            </a:extLst>
          </p:cNvPr>
          <p:cNvSpPr>
            <a:spLocks noGrp="1"/>
          </p:cNvSpPr>
          <p:nvPr>
            <p:ph type="title"/>
          </p:nvPr>
        </p:nvSpPr>
        <p:spPr>
          <a:xfrm>
            <a:off x="315911" y="546100"/>
            <a:ext cx="6288089" cy="1549400"/>
          </a:xfrm>
        </p:spPr>
        <p:txBody>
          <a:bodyPr/>
          <a:lstStyle/>
          <a:p>
            <a:r>
              <a:rPr lang="en-US" dirty="0"/>
              <a:t>Module 2 Snort</a:t>
            </a:r>
            <a:br>
              <a:rPr lang="en-US" dirty="0"/>
            </a:br>
            <a:endParaRPr lang="en-US" dirty="0"/>
          </a:p>
        </p:txBody>
      </p:sp>
      <p:sp>
        <p:nvSpPr>
          <p:cNvPr id="4" name="Text Placeholder 3">
            <a:extLst>
              <a:ext uri="{FF2B5EF4-FFF2-40B4-BE49-F238E27FC236}">
                <a16:creationId xmlns:a16="http://schemas.microsoft.com/office/drawing/2014/main" id="{E9E8E013-47CC-446F-A18F-4E5AE7405C8B}"/>
              </a:ext>
            </a:extLst>
          </p:cNvPr>
          <p:cNvSpPr>
            <a:spLocks noGrp="1"/>
          </p:cNvSpPr>
          <p:nvPr>
            <p:ph type="body" sz="half" idx="2"/>
          </p:nvPr>
        </p:nvSpPr>
        <p:spPr>
          <a:xfrm>
            <a:off x="912811" y="2971800"/>
            <a:ext cx="10047289" cy="1828800"/>
          </a:xfrm>
        </p:spPr>
        <p:txBody>
          <a:bodyPr/>
          <a:lstStyle/>
          <a:p>
            <a:pPr marL="285750" indent="-285750">
              <a:buFont typeface="Arial" panose="020B0604020202020204" pitchFamily="34" charset="0"/>
              <a:buChar char="•"/>
            </a:pPr>
            <a:r>
              <a:rPr lang="en-US" dirty="0"/>
              <a:t>This project section goes over Snort, how it work and what it can be used for.</a:t>
            </a:r>
          </a:p>
          <a:p>
            <a:pPr marL="285750" indent="-285750">
              <a:buFont typeface="Arial" panose="020B0604020202020204" pitchFamily="34" charset="0"/>
              <a:buChar char="•"/>
            </a:pPr>
            <a:r>
              <a:rPr lang="en-US" dirty="0"/>
              <a:t>The activities that were done were testing Snort rules and making Snort rules.</a:t>
            </a:r>
          </a:p>
        </p:txBody>
      </p:sp>
    </p:spTree>
    <p:extLst>
      <p:ext uri="{BB962C8B-B14F-4D97-AF65-F5344CB8AC3E}">
        <p14:creationId xmlns:p14="http://schemas.microsoft.com/office/powerpoint/2010/main" val="25808703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70DED-E942-4274-A5C5-61D0403EDC64}"/>
              </a:ext>
            </a:extLst>
          </p:cNvPr>
          <p:cNvSpPr>
            <a:spLocks noGrp="1"/>
          </p:cNvSpPr>
          <p:nvPr>
            <p:ph type="title"/>
          </p:nvPr>
        </p:nvSpPr>
        <p:spPr>
          <a:xfrm>
            <a:off x="907635" y="896649"/>
            <a:ext cx="2739435" cy="1047568"/>
          </a:xfrm>
        </p:spPr>
        <p:txBody>
          <a:bodyPr>
            <a:noAutofit/>
          </a:bodyPr>
          <a:lstStyle/>
          <a:p>
            <a:r>
              <a:rPr lang="en-US" sz="3200" dirty="0"/>
              <a:t>Testing Snort rules</a:t>
            </a:r>
          </a:p>
        </p:txBody>
      </p:sp>
      <p:sp>
        <p:nvSpPr>
          <p:cNvPr id="7" name="Text Placeholder 6">
            <a:extLst>
              <a:ext uri="{FF2B5EF4-FFF2-40B4-BE49-F238E27FC236}">
                <a16:creationId xmlns:a16="http://schemas.microsoft.com/office/drawing/2014/main" id="{FADDAB32-E602-42AB-85E5-81A683738955}"/>
              </a:ext>
            </a:extLst>
          </p:cNvPr>
          <p:cNvSpPr>
            <a:spLocks noGrp="1"/>
          </p:cNvSpPr>
          <p:nvPr>
            <p:ph type="body" sz="half" idx="2"/>
          </p:nvPr>
        </p:nvSpPr>
        <p:spPr>
          <a:xfrm>
            <a:off x="907635" y="2070031"/>
            <a:ext cx="2739435" cy="2688559"/>
          </a:xfrm>
        </p:spPr>
        <p:txBody>
          <a:bodyPr/>
          <a:lstStyle/>
          <a:p>
            <a:r>
              <a:rPr lang="en-US" sz="2000" dirty="0"/>
              <a:t>Take a screenshot of the output in Part 1 Step 8.</a:t>
            </a:r>
          </a:p>
          <a:p>
            <a:r>
              <a:rPr lang="en-US" sz="2000" dirty="0"/>
              <a:t>It should show the transcript of the XMAS scan alert.</a:t>
            </a:r>
            <a:endParaRPr lang="en-US" dirty="0"/>
          </a:p>
        </p:txBody>
      </p:sp>
      <p:pic>
        <p:nvPicPr>
          <p:cNvPr id="3" name="Picture 2">
            <a:extLst>
              <a:ext uri="{FF2B5EF4-FFF2-40B4-BE49-F238E27FC236}">
                <a16:creationId xmlns:a16="http://schemas.microsoft.com/office/drawing/2014/main" id="{B5F279D4-6E86-4B8D-BF70-3A7E468ADA8E}"/>
              </a:ext>
            </a:extLst>
          </p:cNvPr>
          <p:cNvPicPr>
            <a:picLocks noChangeAspect="1"/>
          </p:cNvPicPr>
          <p:nvPr/>
        </p:nvPicPr>
        <p:blipFill>
          <a:blip r:embed="rId2"/>
          <a:stretch>
            <a:fillRect/>
          </a:stretch>
        </p:blipFill>
        <p:spPr>
          <a:xfrm>
            <a:off x="5235990" y="438150"/>
            <a:ext cx="6048375" cy="6419850"/>
          </a:xfrm>
          <a:prstGeom prst="rect">
            <a:avLst/>
          </a:prstGeom>
        </p:spPr>
      </p:pic>
    </p:spTree>
    <p:extLst>
      <p:ext uri="{BB962C8B-B14F-4D97-AF65-F5344CB8AC3E}">
        <p14:creationId xmlns:p14="http://schemas.microsoft.com/office/powerpoint/2010/main" val="9497977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70DED-E942-4274-A5C5-61D0403EDC64}"/>
              </a:ext>
            </a:extLst>
          </p:cNvPr>
          <p:cNvSpPr>
            <a:spLocks noGrp="1"/>
          </p:cNvSpPr>
          <p:nvPr>
            <p:ph type="title"/>
          </p:nvPr>
        </p:nvSpPr>
        <p:spPr>
          <a:xfrm>
            <a:off x="907635" y="413951"/>
            <a:ext cx="2898246" cy="1530266"/>
          </a:xfrm>
        </p:spPr>
        <p:txBody>
          <a:bodyPr>
            <a:noAutofit/>
          </a:bodyPr>
          <a:lstStyle/>
          <a:p>
            <a:r>
              <a:rPr lang="en-US" sz="3200" dirty="0"/>
              <a:t>Testing Snort rules cont’d</a:t>
            </a:r>
          </a:p>
        </p:txBody>
      </p:sp>
      <p:sp>
        <p:nvSpPr>
          <p:cNvPr id="7" name="Text Placeholder 6">
            <a:extLst>
              <a:ext uri="{FF2B5EF4-FFF2-40B4-BE49-F238E27FC236}">
                <a16:creationId xmlns:a16="http://schemas.microsoft.com/office/drawing/2014/main" id="{FADDAB32-E602-42AB-85E5-81A683738955}"/>
              </a:ext>
            </a:extLst>
          </p:cNvPr>
          <p:cNvSpPr>
            <a:spLocks noGrp="1"/>
          </p:cNvSpPr>
          <p:nvPr>
            <p:ph type="body" sz="half" idx="2"/>
          </p:nvPr>
        </p:nvSpPr>
        <p:spPr>
          <a:xfrm>
            <a:off x="907635" y="2070031"/>
            <a:ext cx="2739435" cy="2688559"/>
          </a:xfrm>
        </p:spPr>
        <p:txBody>
          <a:bodyPr/>
          <a:lstStyle/>
          <a:p>
            <a:r>
              <a:rPr lang="en-US" sz="2000" dirty="0"/>
              <a:t>Take a screenshot of the output in Part 1 Step 10.</a:t>
            </a:r>
          </a:p>
          <a:p>
            <a:r>
              <a:rPr lang="en-US" sz="2000" dirty="0"/>
              <a:t>It should show the TCP packets generated by the XMAS scan.</a:t>
            </a:r>
            <a:endParaRPr lang="en-US" dirty="0"/>
          </a:p>
        </p:txBody>
      </p:sp>
      <p:pic>
        <p:nvPicPr>
          <p:cNvPr id="3" name="Picture 2">
            <a:extLst>
              <a:ext uri="{FF2B5EF4-FFF2-40B4-BE49-F238E27FC236}">
                <a16:creationId xmlns:a16="http://schemas.microsoft.com/office/drawing/2014/main" id="{1087ABC7-BFCA-4359-8D00-F66EEB821203}"/>
              </a:ext>
            </a:extLst>
          </p:cNvPr>
          <p:cNvPicPr>
            <a:picLocks noChangeAspect="1"/>
          </p:cNvPicPr>
          <p:nvPr/>
        </p:nvPicPr>
        <p:blipFill>
          <a:blip r:embed="rId2"/>
          <a:stretch>
            <a:fillRect/>
          </a:stretch>
        </p:blipFill>
        <p:spPr>
          <a:xfrm>
            <a:off x="4066396" y="677834"/>
            <a:ext cx="7617342" cy="5502332"/>
          </a:xfrm>
          <a:prstGeom prst="rect">
            <a:avLst/>
          </a:prstGeom>
        </p:spPr>
      </p:pic>
    </p:spTree>
    <p:extLst>
      <p:ext uri="{BB962C8B-B14F-4D97-AF65-F5344CB8AC3E}">
        <p14:creationId xmlns:p14="http://schemas.microsoft.com/office/powerpoint/2010/main" val="17627764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sh">
  <a:themeElements>
    <a:clrScheme name="Mesh">
      <a:dk1>
        <a:sysClr val="windowText" lastClr="000000"/>
      </a:dk1>
      <a:lt1>
        <a:sysClr val="window" lastClr="FFFFFF"/>
      </a:lt1>
      <a:dk2>
        <a:srgbClr val="363D46"/>
      </a:dk2>
      <a:lt2>
        <a:srgbClr val="EBEBEB"/>
      </a:lt2>
      <a:accent1>
        <a:srgbClr val="6F6F6F"/>
      </a:accent1>
      <a:accent2>
        <a:srgbClr val="BFBFA5"/>
      </a:accent2>
      <a:accent3>
        <a:srgbClr val="DCD084"/>
      </a:accent3>
      <a:accent4>
        <a:srgbClr val="E7BF5F"/>
      </a:accent4>
      <a:accent5>
        <a:srgbClr val="E9A039"/>
      </a:accent5>
      <a:accent6>
        <a:srgbClr val="CF7133"/>
      </a:accent6>
      <a:hlink>
        <a:srgbClr val="F28943"/>
      </a:hlink>
      <a:folHlink>
        <a:srgbClr val="F1B76C"/>
      </a:folHlink>
    </a:clrScheme>
    <a:fontScheme name="Mesh">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Mesh">
      <a:fillStyleLst>
        <a:solidFill>
          <a:schemeClr val="phClr"/>
        </a:solidFill>
        <a:gradFill rotWithShape="1">
          <a:gsLst>
            <a:gs pos="0">
              <a:schemeClr val="phClr">
                <a:tint val="60000"/>
                <a:lumMod val="110000"/>
              </a:schemeClr>
            </a:gs>
            <a:gs pos="100000">
              <a:schemeClr val="phClr">
                <a:tint val="82000"/>
              </a:schemeClr>
            </a:gs>
          </a:gsLst>
          <a:lin ang="5400000" scaled="0"/>
        </a:gradFill>
        <a:gradFill rotWithShape="1">
          <a:gsLst>
            <a:gs pos="0">
              <a:schemeClr val="phClr">
                <a:tint val="96000"/>
                <a:lumMod val="104000"/>
              </a:schemeClr>
            </a:gs>
            <a:gs pos="100000">
              <a:schemeClr val="phClr">
                <a:shade val="84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50800" dist="25400" dir="13500000">
              <a:srgbClr val="000000">
                <a:alpha val="55000"/>
              </a:srgbClr>
            </a:innerShdw>
          </a:effectLst>
        </a:effectStyle>
        <a:effectStyle>
          <a:effectLst>
            <a:outerShdw blurRad="50800" dist="38100" dir="5400000" rotWithShape="0">
              <a:srgbClr val="000000">
                <a:alpha val="60000"/>
              </a:srgbClr>
            </a:outerShdw>
          </a:effectLst>
          <a:scene3d>
            <a:camera prst="orthographicFront">
              <a:rot lat="0" lon="0" rev="0"/>
            </a:camera>
            <a:lightRig rig="threePt" dir="tl"/>
          </a:scene3d>
          <a:sp3d>
            <a:bevelT w="25400" h="25400" prst="slope"/>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28000"/>
                <a:satMod val="94000"/>
                <a:lumMod val="20000"/>
              </a:schemeClr>
              <a:schemeClr val="phClr">
                <a:tint val="94000"/>
                <a:shade val="84000"/>
                <a:satMod val="148000"/>
                <a:lumMod val="114000"/>
              </a:schemeClr>
            </a:duotone>
          </a:blip>
          <a:stretch/>
        </a:blipFill>
      </a:bgFillStyleLst>
    </a:fmtScheme>
  </a:themeElements>
  <a:objectDefaults/>
  <a:extraClrSchemeLst/>
  <a:extLst>
    <a:ext uri="{05A4C25C-085E-4340-85A3-A5531E510DB2}">
      <thm15:themeFamily xmlns:thm15="http://schemas.microsoft.com/office/thememl/2012/main" name="Mesh" id="{789EC3FE-34FD-429C-9918-760025E6C145}" vid="{B8BE45C0-8141-4D58-8C71-A009BC26FBBB}"/>
    </a:ext>
  </a:extLst>
</a:theme>
</file>

<file path=docProps/app.xml><?xml version="1.0" encoding="utf-8"?>
<Properties xmlns="http://schemas.openxmlformats.org/officeDocument/2006/extended-properties" xmlns:vt="http://schemas.openxmlformats.org/officeDocument/2006/docPropsVTypes">
  <Template>Mesh</Template>
  <TotalTime>86</TotalTime>
  <Words>1502</Words>
  <Application>Microsoft Office PowerPoint</Application>
  <PresentationFormat>Widescreen</PresentationFormat>
  <Paragraphs>121</Paragraphs>
  <Slides>30</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30</vt:i4>
      </vt:variant>
    </vt:vector>
  </HeadingPairs>
  <TitlesOfParts>
    <vt:vector size="33" baseType="lpstr">
      <vt:lpstr>Arial</vt:lpstr>
      <vt:lpstr>Century Gothic</vt:lpstr>
      <vt:lpstr>Mesh</vt:lpstr>
      <vt:lpstr>Final Course Project </vt:lpstr>
      <vt:lpstr>PowerPoint Presentation</vt:lpstr>
      <vt:lpstr>Module 1 Firewall </vt:lpstr>
      <vt:lpstr>Time-based access</vt:lpstr>
      <vt:lpstr>Dynamic NAT</vt:lpstr>
      <vt:lpstr>Brute forcing of SSH logins</vt:lpstr>
      <vt:lpstr>Module 2 Snort </vt:lpstr>
      <vt:lpstr>Testing Snort rules</vt:lpstr>
      <vt:lpstr>Testing Snort rules cont’d</vt:lpstr>
      <vt:lpstr>Creating Snort rules</vt:lpstr>
      <vt:lpstr>Creating Snort rules cont’d</vt:lpstr>
      <vt:lpstr>Module 3 Open SSL </vt:lpstr>
      <vt:lpstr>Creating and testing an SSL/TLS file</vt:lpstr>
      <vt:lpstr>Creating and testing an SSL/TLS file cont’d</vt:lpstr>
      <vt:lpstr>Module 4 Intrusion Analysis </vt:lpstr>
      <vt:lpstr>Basic attack analysis</vt:lpstr>
      <vt:lpstr>Web attack and advanced analysis</vt:lpstr>
      <vt:lpstr>Web attack and advanced analysis cont’d</vt:lpstr>
      <vt:lpstr>PowerPoint Presentation</vt:lpstr>
      <vt:lpstr>Module 5 Vulnerability Analysis </vt:lpstr>
      <vt:lpstr>Manual vulnerability discovery</vt:lpstr>
      <vt:lpstr>Vulnerability exploitation</vt:lpstr>
      <vt:lpstr>Vulnerability exploitation cont’d</vt:lpstr>
      <vt:lpstr>Module 6 Live Memory Analysis </vt:lpstr>
      <vt:lpstr>Linux Processes</vt:lpstr>
      <vt:lpstr>Process Hacker</vt:lpstr>
      <vt:lpstr>Process Monitor</vt:lpstr>
      <vt:lpstr>Volatility</vt:lpstr>
      <vt:lpstr>Challenges and lessons learned</vt:lpstr>
      <vt:lpstr>Conclusion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Patrick Norris</dc:creator>
  <cp:lastModifiedBy>Patrick Norris</cp:lastModifiedBy>
  <cp:revision>12</cp:revision>
  <dcterms:created xsi:type="dcterms:W3CDTF">2020-10-19T22:37:53Z</dcterms:created>
  <dcterms:modified xsi:type="dcterms:W3CDTF">2020-10-22T00:16:56Z</dcterms:modified>
</cp:coreProperties>
</file>