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36"/>
  </p:notesMasterIdLst>
  <p:handoutMasterIdLst>
    <p:handoutMasterId r:id="rId37"/>
  </p:handout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5" r:id="rId26"/>
    <p:sldId id="286" r:id="rId27"/>
    <p:sldId id="287" r:id="rId28"/>
    <p:sldId id="281" r:id="rId29"/>
    <p:sldId id="289" r:id="rId30"/>
    <p:sldId id="288" r:id="rId31"/>
    <p:sldId id="283" r:id="rId32"/>
    <p:sldId id="284" r:id="rId33"/>
    <p:sldId id="282" r:id="rId34"/>
    <p:sldId id="26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1EBE52-5BFD-47E0-99A8-13E4097C4F86}">
          <p14:sldIdLst>
            <p14:sldId id="256"/>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5"/>
            <p14:sldId id="286"/>
            <p14:sldId id="287"/>
            <p14:sldId id="281"/>
            <p14:sldId id="289"/>
            <p14:sldId id="288"/>
            <p14:sldId id="283"/>
            <p14:sldId id="284"/>
            <p14:sldId id="282"/>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48" autoAdjust="0"/>
  </p:normalViewPr>
  <p:slideViewPr>
    <p:cSldViewPr snapToGrid="0">
      <p:cViewPr varScale="1">
        <p:scale>
          <a:sx n="79" d="100"/>
          <a:sy n="79" d="100"/>
        </p:scale>
        <p:origin x="120" y="20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12/9/2021</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12/9/2021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31</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12/9/2021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12/9/2021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12/9/2021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12/9/2021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12/9/2021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ECT315 	</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fontScale="70000" lnSpcReduction="20000"/>
          </a:bodyPr>
          <a:lstStyle/>
          <a:p>
            <a:r>
              <a:rPr lang="en-US" dirty="0">
                <a:solidFill>
                  <a:srgbClr val="7CEBFF"/>
                </a:solidFill>
              </a:rPr>
              <a:t>Professor: </a:t>
            </a:r>
            <a:r>
              <a:rPr lang="en-US" dirty="0" err="1">
                <a:solidFill>
                  <a:srgbClr val="7CEBFF"/>
                </a:solidFill>
              </a:rPr>
              <a:t>Gusteau</a:t>
            </a:r>
            <a:r>
              <a:rPr lang="en-US" dirty="0">
                <a:solidFill>
                  <a:srgbClr val="7CEBFF"/>
                </a:solidFill>
              </a:rPr>
              <a:t> Duclos</a:t>
            </a:r>
          </a:p>
          <a:p>
            <a:r>
              <a:rPr lang="en-US" dirty="0">
                <a:solidFill>
                  <a:srgbClr val="7CEBFF"/>
                </a:solidFill>
              </a:rPr>
              <a:t>By: Patrick Norris </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r>
              <a:rPr lang="en-US" sz="2800" dirty="0"/>
              <a:t>collected data</a:t>
            </a:r>
            <a:endParaRPr lang="en-US" dirty="0"/>
          </a:p>
        </p:txBody>
      </p:sp>
      <p:pic>
        <p:nvPicPr>
          <p:cNvPr id="4" name="Picture 3">
            <a:extLst>
              <a:ext uri="{FF2B5EF4-FFF2-40B4-BE49-F238E27FC236}">
                <a16:creationId xmlns:a16="http://schemas.microsoft.com/office/drawing/2014/main" id="{0A9EFA76-1F2F-46E6-AF23-B4FDC7773E41}"/>
              </a:ext>
            </a:extLst>
          </p:cNvPr>
          <p:cNvPicPr>
            <a:picLocks noChangeAspect="1"/>
          </p:cNvPicPr>
          <p:nvPr/>
        </p:nvPicPr>
        <p:blipFill>
          <a:blip r:embed="rId2"/>
          <a:stretch>
            <a:fillRect/>
          </a:stretch>
        </p:blipFill>
        <p:spPr>
          <a:xfrm>
            <a:off x="4599807" y="1828801"/>
            <a:ext cx="2796018" cy="4959254"/>
          </a:xfrm>
          <a:prstGeom prst="rect">
            <a:avLst/>
          </a:prstGeom>
        </p:spPr>
      </p:pic>
      <p:sp>
        <p:nvSpPr>
          <p:cNvPr id="3" name="TextBox 2">
            <a:extLst>
              <a:ext uri="{FF2B5EF4-FFF2-40B4-BE49-F238E27FC236}">
                <a16:creationId xmlns:a16="http://schemas.microsoft.com/office/drawing/2014/main" id="{DE52BA4B-6B9E-4B9D-B1F2-0CC6EC7FDA1C}"/>
              </a:ext>
            </a:extLst>
          </p:cNvPr>
          <p:cNvSpPr txBox="1"/>
          <p:nvPr/>
        </p:nvSpPr>
        <p:spPr>
          <a:xfrm>
            <a:off x="581192" y="2560320"/>
            <a:ext cx="2003512" cy="1200329"/>
          </a:xfrm>
          <a:prstGeom prst="rect">
            <a:avLst/>
          </a:prstGeom>
          <a:noFill/>
        </p:spPr>
        <p:txBody>
          <a:bodyPr wrap="square" rtlCol="0">
            <a:spAutoFit/>
          </a:bodyPr>
          <a:lstStyle/>
          <a:p>
            <a:r>
              <a:rPr lang="en-US" dirty="0"/>
              <a:t>This is the data for the Arduino to show the water level.</a:t>
            </a:r>
          </a:p>
        </p:txBody>
      </p:sp>
    </p:spTree>
    <p:extLst>
      <p:ext uri="{BB962C8B-B14F-4D97-AF65-F5344CB8AC3E}">
        <p14:creationId xmlns:p14="http://schemas.microsoft.com/office/powerpoint/2010/main" val="419224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A02F2C-C006-4C96-875E-781961994BAC}"/>
              </a:ext>
            </a:extLst>
          </p:cNvPr>
          <p:cNvSpPr>
            <a:spLocks noGrp="1"/>
          </p:cNvSpPr>
          <p:nvPr>
            <p:ph type="ctrTitle"/>
          </p:nvPr>
        </p:nvSpPr>
        <p:spPr>
          <a:xfrm>
            <a:off x="599225" y="2172337"/>
            <a:ext cx="10993549" cy="1475013"/>
          </a:xfrm>
        </p:spPr>
        <p:txBody>
          <a:bodyPr/>
          <a:lstStyle/>
          <a:p>
            <a:pPr algn="ctr"/>
            <a:r>
              <a:rPr lang="en-US" b="1" dirty="0"/>
              <a:t>IOT Flood Monitoring Systems – Part II</a:t>
            </a:r>
            <a:br>
              <a:rPr lang="en-US" dirty="0"/>
            </a:br>
            <a:endParaRPr lang="en-US" dirty="0"/>
          </a:p>
        </p:txBody>
      </p:sp>
    </p:spTree>
    <p:extLst>
      <p:ext uri="{BB962C8B-B14F-4D97-AF65-F5344CB8AC3E}">
        <p14:creationId xmlns:p14="http://schemas.microsoft.com/office/powerpoint/2010/main" val="263161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r>
              <a:rPr lang="en-US" sz="2800" dirty="0"/>
              <a:t>MATLAB code</a:t>
            </a:r>
            <a:endParaRPr lang="en-US" dirty="0"/>
          </a:p>
        </p:txBody>
      </p:sp>
      <p:pic>
        <p:nvPicPr>
          <p:cNvPr id="4" name="Picture 3">
            <a:extLst>
              <a:ext uri="{FF2B5EF4-FFF2-40B4-BE49-F238E27FC236}">
                <a16:creationId xmlns:a16="http://schemas.microsoft.com/office/drawing/2014/main" id="{CCCE110D-A934-465E-A4E8-22C1DFD4CDFC}"/>
              </a:ext>
            </a:extLst>
          </p:cNvPr>
          <p:cNvPicPr>
            <a:picLocks noChangeAspect="1"/>
          </p:cNvPicPr>
          <p:nvPr/>
        </p:nvPicPr>
        <p:blipFill>
          <a:blip r:embed="rId2"/>
          <a:stretch>
            <a:fillRect/>
          </a:stretch>
        </p:blipFill>
        <p:spPr>
          <a:xfrm>
            <a:off x="4101556" y="1878333"/>
            <a:ext cx="7509252" cy="4958331"/>
          </a:xfrm>
          <a:prstGeom prst="rect">
            <a:avLst/>
          </a:prstGeom>
        </p:spPr>
      </p:pic>
      <p:sp>
        <p:nvSpPr>
          <p:cNvPr id="3" name="TextBox 2">
            <a:extLst>
              <a:ext uri="{FF2B5EF4-FFF2-40B4-BE49-F238E27FC236}">
                <a16:creationId xmlns:a16="http://schemas.microsoft.com/office/drawing/2014/main" id="{DC11D382-3850-4166-9135-7924C26C156B}"/>
              </a:ext>
            </a:extLst>
          </p:cNvPr>
          <p:cNvSpPr txBox="1"/>
          <p:nvPr/>
        </p:nvSpPr>
        <p:spPr>
          <a:xfrm>
            <a:off x="581192" y="2505670"/>
            <a:ext cx="2279904" cy="1477328"/>
          </a:xfrm>
          <a:prstGeom prst="rect">
            <a:avLst/>
          </a:prstGeom>
          <a:noFill/>
        </p:spPr>
        <p:txBody>
          <a:bodyPr wrap="square" rtlCol="0">
            <a:spAutoFit/>
          </a:bodyPr>
          <a:lstStyle/>
          <a:p>
            <a:r>
              <a:rPr lang="en-US" dirty="0"/>
              <a:t>This is part to of the flood monitoring system. The image to the right is the data from the Arduino.</a:t>
            </a:r>
          </a:p>
        </p:txBody>
      </p:sp>
    </p:spTree>
    <p:extLst>
      <p:ext uri="{BB962C8B-B14F-4D97-AF65-F5344CB8AC3E}">
        <p14:creationId xmlns:p14="http://schemas.microsoft.com/office/powerpoint/2010/main" val="206895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381E-F490-4B82-835B-ECB2D4A5FC79}"/>
              </a:ext>
            </a:extLst>
          </p:cNvPr>
          <p:cNvSpPr>
            <a:spLocks noGrp="1"/>
          </p:cNvSpPr>
          <p:nvPr>
            <p:ph type="title"/>
          </p:nvPr>
        </p:nvSpPr>
        <p:spPr/>
        <p:txBody>
          <a:bodyPr/>
          <a:lstStyle/>
          <a:p>
            <a:r>
              <a:rPr lang="en-US" sz="2800" b="1" dirty="0" err="1"/>
              <a:t>Matlab</a:t>
            </a:r>
            <a:r>
              <a:rPr lang="en-US" sz="2800" b="1" dirty="0"/>
              <a:t> plot</a:t>
            </a:r>
            <a:endParaRPr lang="en-US" dirty="0"/>
          </a:p>
        </p:txBody>
      </p:sp>
      <p:pic>
        <p:nvPicPr>
          <p:cNvPr id="4" name="Content Placeholder 3">
            <a:extLst>
              <a:ext uri="{FF2B5EF4-FFF2-40B4-BE49-F238E27FC236}">
                <a16:creationId xmlns:a16="http://schemas.microsoft.com/office/drawing/2014/main" id="{B2C9F70B-54EE-438B-B079-5666B6790C9A}"/>
              </a:ext>
            </a:extLst>
          </p:cNvPr>
          <p:cNvPicPr>
            <a:picLocks noGrp="1" noChangeAspect="1"/>
          </p:cNvPicPr>
          <p:nvPr>
            <p:ph idx="1"/>
          </p:nvPr>
        </p:nvPicPr>
        <p:blipFill>
          <a:blip r:embed="rId2"/>
          <a:stretch>
            <a:fillRect/>
          </a:stretch>
        </p:blipFill>
        <p:spPr>
          <a:xfrm>
            <a:off x="4060611" y="2181225"/>
            <a:ext cx="4070777" cy="3678238"/>
          </a:xfrm>
          <a:prstGeom prst="rect">
            <a:avLst/>
          </a:prstGeom>
        </p:spPr>
      </p:pic>
      <p:sp>
        <p:nvSpPr>
          <p:cNvPr id="3" name="TextBox 2">
            <a:extLst>
              <a:ext uri="{FF2B5EF4-FFF2-40B4-BE49-F238E27FC236}">
                <a16:creationId xmlns:a16="http://schemas.microsoft.com/office/drawing/2014/main" id="{74C13B54-115C-4FEE-A5F1-65776529A79B}"/>
              </a:ext>
            </a:extLst>
          </p:cNvPr>
          <p:cNvSpPr txBox="1"/>
          <p:nvPr/>
        </p:nvSpPr>
        <p:spPr>
          <a:xfrm>
            <a:off x="487680" y="2767584"/>
            <a:ext cx="2718816" cy="646331"/>
          </a:xfrm>
          <a:prstGeom prst="rect">
            <a:avLst/>
          </a:prstGeom>
          <a:noFill/>
        </p:spPr>
        <p:txBody>
          <a:bodyPr wrap="square" rtlCol="0">
            <a:spAutoFit/>
          </a:bodyPr>
          <a:lstStyle/>
          <a:p>
            <a:r>
              <a:rPr lang="en-US" dirty="0"/>
              <a:t>The data put into </a:t>
            </a:r>
            <a:r>
              <a:rPr lang="en-US" dirty="0" err="1"/>
              <a:t>Matlab</a:t>
            </a:r>
            <a:r>
              <a:rPr lang="en-US" dirty="0"/>
              <a:t> gives us this graph.</a:t>
            </a:r>
          </a:p>
        </p:txBody>
      </p:sp>
    </p:spTree>
    <p:extLst>
      <p:ext uri="{BB962C8B-B14F-4D97-AF65-F5344CB8AC3E}">
        <p14:creationId xmlns:p14="http://schemas.microsoft.com/office/powerpoint/2010/main" val="40317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r>
              <a:rPr lang="en-US" sz="2800" dirty="0"/>
              <a:t>collected data</a:t>
            </a:r>
            <a:endParaRPr lang="en-US" dirty="0"/>
          </a:p>
        </p:txBody>
      </p:sp>
      <p:pic>
        <p:nvPicPr>
          <p:cNvPr id="4" name="Content Placeholder 3">
            <a:extLst>
              <a:ext uri="{FF2B5EF4-FFF2-40B4-BE49-F238E27FC236}">
                <a16:creationId xmlns:a16="http://schemas.microsoft.com/office/drawing/2014/main" id="{ACEA1003-E366-46A5-B083-27FAE3EE3AAB}"/>
              </a:ext>
            </a:extLst>
          </p:cNvPr>
          <p:cNvPicPr>
            <a:picLocks noGrp="1" noChangeAspect="1"/>
          </p:cNvPicPr>
          <p:nvPr>
            <p:ph idx="1"/>
          </p:nvPr>
        </p:nvPicPr>
        <p:blipFill>
          <a:blip r:embed="rId2"/>
          <a:stretch>
            <a:fillRect/>
          </a:stretch>
        </p:blipFill>
        <p:spPr>
          <a:xfrm>
            <a:off x="5158135" y="1923802"/>
            <a:ext cx="1315202" cy="4874821"/>
          </a:xfrm>
          <a:prstGeom prst="rect">
            <a:avLst/>
          </a:prstGeom>
        </p:spPr>
      </p:pic>
      <p:sp>
        <p:nvSpPr>
          <p:cNvPr id="3" name="TextBox 2">
            <a:extLst>
              <a:ext uri="{FF2B5EF4-FFF2-40B4-BE49-F238E27FC236}">
                <a16:creationId xmlns:a16="http://schemas.microsoft.com/office/drawing/2014/main" id="{85F4A77A-0135-43D2-A9ED-F7F12B0CB3D2}"/>
              </a:ext>
            </a:extLst>
          </p:cNvPr>
          <p:cNvSpPr txBox="1"/>
          <p:nvPr/>
        </p:nvSpPr>
        <p:spPr>
          <a:xfrm>
            <a:off x="877824" y="2340864"/>
            <a:ext cx="2584704" cy="646331"/>
          </a:xfrm>
          <a:prstGeom prst="rect">
            <a:avLst/>
          </a:prstGeom>
          <a:noFill/>
        </p:spPr>
        <p:txBody>
          <a:bodyPr wrap="square" rtlCol="0">
            <a:spAutoFit/>
          </a:bodyPr>
          <a:lstStyle/>
          <a:p>
            <a:r>
              <a:rPr lang="en-US" dirty="0"/>
              <a:t>This is the data that is put in to </a:t>
            </a:r>
            <a:r>
              <a:rPr lang="en-US" dirty="0" err="1"/>
              <a:t>Matlab</a:t>
            </a:r>
            <a:r>
              <a:rPr lang="en-US" dirty="0"/>
              <a:t>.</a:t>
            </a:r>
          </a:p>
        </p:txBody>
      </p:sp>
    </p:spTree>
    <p:extLst>
      <p:ext uri="{BB962C8B-B14F-4D97-AF65-F5344CB8AC3E}">
        <p14:creationId xmlns:p14="http://schemas.microsoft.com/office/powerpoint/2010/main" val="302457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381E-F490-4B82-835B-ECB2D4A5FC79}"/>
              </a:ext>
            </a:extLst>
          </p:cNvPr>
          <p:cNvSpPr>
            <a:spLocks noGrp="1"/>
          </p:cNvSpPr>
          <p:nvPr>
            <p:ph type="title"/>
          </p:nvPr>
        </p:nvSpPr>
        <p:spPr/>
        <p:txBody>
          <a:bodyPr/>
          <a:lstStyle/>
          <a:p>
            <a:r>
              <a:rPr lang="en-US" sz="2800" dirty="0"/>
              <a:t>One dashboard</a:t>
            </a:r>
            <a:endParaRPr lang="en-US" dirty="0"/>
          </a:p>
        </p:txBody>
      </p:sp>
      <p:pic>
        <p:nvPicPr>
          <p:cNvPr id="4" name="Content Placeholder 3">
            <a:extLst>
              <a:ext uri="{FF2B5EF4-FFF2-40B4-BE49-F238E27FC236}">
                <a16:creationId xmlns:a16="http://schemas.microsoft.com/office/drawing/2014/main" id="{7DE0F2DB-5B24-4BAB-9B98-DFBA4D5E00B5}"/>
              </a:ext>
            </a:extLst>
          </p:cNvPr>
          <p:cNvPicPr>
            <a:picLocks noGrp="1" noChangeAspect="1"/>
          </p:cNvPicPr>
          <p:nvPr>
            <p:ph idx="1"/>
          </p:nvPr>
        </p:nvPicPr>
        <p:blipFill>
          <a:blip r:embed="rId2"/>
          <a:stretch>
            <a:fillRect/>
          </a:stretch>
        </p:blipFill>
        <p:spPr>
          <a:xfrm>
            <a:off x="323095" y="2846244"/>
            <a:ext cx="3981228" cy="3678238"/>
          </a:xfrm>
          <a:prstGeom prst="rect">
            <a:avLst/>
          </a:prstGeom>
        </p:spPr>
      </p:pic>
      <p:pic>
        <p:nvPicPr>
          <p:cNvPr id="5" name="Picture 4">
            <a:extLst>
              <a:ext uri="{FF2B5EF4-FFF2-40B4-BE49-F238E27FC236}">
                <a16:creationId xmlns:a16="http://schemas.microsoft.com/office/drawing/2014/main" id="{9EB587D7-83A8-4AAE-A2C7-9DFE232FB70B}"/>
              </a:ext>
            </a:extLst>
          </p:cNvPr>
          <p:cNvPicPr>
            <a:picLocks noChangeAspect="1"/>
          </p:cNvPicPr>
          <p:nvPr/>
        </p:nvPicPr>
        <p:blipFill>
          <a:blip r:embed="rId3"/>
          <a:stretch>
            <a:fillRect/>
          </a:stretch>
        </p:blipFill>
        <p:spPr>
          <a:xfrm>
            <a:off x="7080024" y="2367268"/>
            <a:ext cx="4037432" cy="4091490"/>
          </a:xfrm>
          <a:prstGeom prst="rect">
            <a:avLst/>
          </a:prstGeom>
        </p:spPr>
      </p:pic>
      <p:sp>
        <p:nvSpPr>
          <p:cNvPr id="3" name="TextBox 2">
            <a:extLst>
              <a:ext uri="{FF2B5EF4-FFF2-40B4-BE49-F238E27FC236}">
                <a16:creationId xmlns:a16="http://schemas.microsoft.com/office/drawing/2014/main" id="{F43C65C0-A3CC-4E48-BDAD-9EB3D90537E4}"/>
              </a:ext>
            </a:extLst>
          </p:cNvPr>
          <p:cNvSpPr txBox="1"/>
          <p:nvPr/>
        </p:nvSpPr>
        <p:spPr>
          <a:xfrm>
            <a:off x="4596384" y="2596896"/>
            <a:ext cx="2292096" cy="2308324"/>
          </a:xfrm>
          <a:prstGeom prst="rect">
            <a:avLst/>
          </a:prstGeom>
          <a:noFill/>
        </p:spPr>
        <p:txBody>
          <a:bodyPr wrap="square" rtlCol="0">
            <a:spAutoFit/>
          </a:bodyPr>
          <a:lstStyle/>
          <a:p>
            <a:r>
              <a:rPr lang="en-US" dirty="0"/>
              <a:t>With that data in </a:t>
            </a:r>
            <a:r>
              <a:rPr lang="en-US" dirty="0" err="1"/>
              <a:t>Matlab</a:t>
            </a:r>
            <a:r>
              <a:rPr lang="en-US" dirty="0"/>
              <a:t> and linking </a:t>
            </a:r>
            <a:r>
              <a:rPr lang="en-US" dirty="0" err="1"/>
              <a:t>Thingspeak</a:t>
            </a:r>
            <a:r>
              <a:rPr lang="en-US" dirty="0"/>
              <a:t>, this dashboard is made in </a:t>
            </a:r>
            <a:r>
              <a:rPr lang="en-US" dirty="0" err="1"/>
              <a:t>Thingspeak</a:t>
            </a:r>
            <a:r>
              <a:rPr lang="en-US" dirty="0"/>
              <a:t> showing another graph of the data along with lamp indicators. </a:t>
            </a:r>
          </a:p>
        </p:txBody>
      </p:sp>
    </p:spTree>
    <p:extLst>
      <p:ext uri="{BB962C8B-B14F-4D97-AF65-F5344CB8AC3E}">
        <p14:creationId xmlns:p14="http://schemas.microsoft.com/office/powerpoint/2010/main" val="65414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6FC51-AB84-40F3-8797-F7B2A0F6ACB9}"/>
              </a:ext>
            </a:extLst>
          </p:cNvPr>
          <p:cNvSpPr>
            <a:spLocks noGrp="1"/>
          </p:cNvSpPr>
          <p:nvPr>
            <p:ph type="ctrTitle"/>
          </p:nvPr>
        </p:nvSpPr>
        <p:spPr>
          <a:xfrm>
            <a:off x="599225" y="2083272"/>
            <a:ext cx="10993549" cy="1475013"/>
          </a:xfrm>
        </p:spPr>
        <p:txBody>
          <a:bodyPr>
            <a:normAutofit fontScale="90000"/>
          </a:bodyPr>
          <a:lstStyle/>
          <a:p>
            <a:pPr algn="ctr"/>
            <a:r>
              <a:rPr lang="en-US" b="1" dirty="0"/>
              <a:t>Factory Access Control System Using Keypad</a:t>
            </a:r>
            <a:br>
              <a:rPr lang="en-US" dirty="0"/>
            </a:br>
            <a:endParaRPr lang="en-US" dirty="0"/>
          </a:p>
        </p:txBody>
      </p:sp>
    </p:spTree>
    <p:extLst>
      <p:ext uri="{BB962C8B-B14F-4D97-AF65-F5344CB8AC3E}">
        <p14:creationId xmlns:p14="http://schemas.microsoft.com/office/powerpoint/2010/main" val="275574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381E-F490-4B82-835B-ECB2D4A5FC79}"/>
              </a:ext>
            </a:extLst>
          </p:cNvPr>
          <p:cNvSpPr>
            <a:spLocks noGrp="1"/>
          </p:cNvSpPr>
          <p:nvPr>
            <p:ph type="title"/>
          </p:nvPr>
        </p:nvSpPr>
        <p:spPr/>
        <p:txBody>
          <a:bodyPr/>
          <a:lstStyle/>
          <a:p>
            <a:r>
              <a:rPr lang="en-US" sz="2800" dirty="0"/>
              <a:t>completed constructed circuit</a:t>
            </a:r>
            <a:endParaRPr lang="en-US" dirty="0"/>
          </a:p>
        </p:txBody>
      </p:sp>
      <p:pic>
        <p:nvPicPr>
          <p:cNvPr id="4" name="Content Placeholder 3">
            <a:extLst>
              <a:ext uri="{FF2B5EF4-FFF2-40B4-BE49-F238E27FC236}">
                <a16:creationId xmlns:a16="http://schemas.microsoft.com/office/drawing/2014/main" id="{8BAA2387-460A-4454-8FD1-9AADC1C7CC2B}"/>
              </a:ext>
            </a:extLst>
          </p:cNvPr>
          <p:cNvPicPr>
            <a:picLocks noGrp="1" noChangeAspect="1"/>
          </p:cNvPicPr>
          <p:nvPr>
            <p:ph idx="1"/>
          </p:nvPr>
        </p:nvPicPr>
        <p:blipFill>
          <a:blip r:embed="rId2"/>
          <a:stretch>
            <a:fillRect/>
          </a:stretch>
        </p:blipFill>
        <p:spPr>
          <a:xfrm>
            <a:off x="4070039" y="2239969"/>
            <a:ext cx="6539089" cy="3678238"/>
          </a:xfrm>
          <a:prstGeom prst="rect">
            <a:avLst/>
          </a:prstGeom>
        </p:spPr>
      </p:pic>
      <p:sp>
        <p:nvSpPr>
          <p:cNvPr id="3" name="TextBox 2">
            <a:extLst>
              <a:ext uri="{FF2B5EF4-FFF2-40B4-BE49-F238E27FC236}">
                <a16:creationId xmlns:a16="http://schemas.microsoft.com/office/drawing/2014/main" id="{702177A9-E9D4-4E9A-9627-43B29FF82D2C}"/>
              </a:ext>
            </a:extLst>
          </p:cNvPr>
          <p:cNvSpPr txBox="1"/>
          <p:nvPr/>
        </p:nvSpPr>
        <p:spPr>
          <a:xfrm>
            <a:off x="755904" y="2901696"/>
            <a:ext cx="2791968" cy="1477328"/>
          </a:xfrm>
          <a:prstGeom prst="rect">
            <a:avLst/>
          </a:prstGeom>
          <a:noFill/>
        </p:spPr>
        <p:txBody>
          <a:bodyPr wrap="square" rtlCol="0">
            <a:spAutoFit/>
          </a:bodyPr>
          <a:lstStyle/>
          <a:p>
            <a:r>
              <a:rPr lang="en-US" dirty="0"/>
              <a:t>This is a keypad with a code to unlock and lock with a buzzer and led light to show access granted or denied.</a:t>
            </a:r>
          </a:p>
        </p:txBody>
      </p:sp>
    </p:spTree>
    <p:extLst>
      <p:ext uri="{BB962C8B-B14F-4D97-AF65-F5344CB8AC3E}">
        <p14:creationId xmlns:p14="http://schemas.microsoft.com/office/powerpoint/2010/main" val="284758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r>
              <a:rPr lang="en-US" dirty="0"/>
              <a:t>Code for </a:t>
            </a:r>
            <a:r>
              <a:rPr lang="en-US" dirty="0" err="1"/>
              <a:t>tinkercad</a:t>
            </a:r>
            <a:endParaRPr lang="en-US" dirty="0"/>
          </a:p>
        </p:txBody>
      </p:sp>
      <p:pic>
        <p:nvPicPr>
          <p:cNvPr id="4" name="Content Placeholder 3">
            <a:extLst>
              <a:ext uri="{FF2B5EF4-FFF2-40B4-BE49-F238E27FC236}">
                <a16:creationId xmlns:a16="http://schemas.microsoft.com/office/drawing/2014/main" id="{852B422E-2066-4829-879D-9C6BBDC1F230}"/>
              </a:ext>
            </a:extLst>
          </p:cNvPr>
          <p:cNvPicPr>
            <a:picLocks noGrp="1" noChangeAspect="1"/>
          </p:cNvPicPr>
          <p:nvPr>
            <p:ph idx="1"/>
          </p:nvPr>
        </p:nvPicPr>
        <p:blipFill>
          <a:blip r:embed="rId2"/>
          <a:stretch>
            <a:fillRect/>
          </a:stretch>
        </p:blipFill>
        <p:spPr>
          <a:xfrm>
            <a:off x="753384" y="2691864"/>
            <a:ext cx="2593352" cy="3678238"/>
          </a:xfrm>
          <a:prstGeom prst="rect">
            <a:avLst/>
          </a:prstGeom>
        </p:spPr>
      </p:pic>
      <p:pic>
        <p:nvPicPr>
          <p:cNvPr id="5" name="Picture 4">
            <a:extLst>
              <a:ext uri="{FF2B5EF4-FFF2-40B4-BE49-F238E27FC236}">
                <a16:creationId xmlns:a16="http://schemas.microsoft.com/office/drawing/2014/main" id="{2E42A714-0413-4C27-93BE-EE37BF0A1F42}"/>
              </a:ext>
            </a:extLst>
          </p:cNvPr>
          <p:cNvPicPr>
            <a:picLocks noChangeAspect="1"/>
          </p:cNvPicPr>
          <p:nvPr/>
        </p:nvPicPr>
        <p:blipFill>
          <a:blip r:embed="rId3"/>
          <a:stretch>
            <a:fillRect/>
          </a:stretch>
        </p:blipFill>
        <p:spPr>
          <a:xfrm>
            <a:off x="8607755" y="1879635"/>
            <a:ext cx="2659824" cy="4820653"/>
          </a:xfrm>
          <a:prstGeom prst="rect">
            <a:avLst/>
          </a:prstGeom>
        </p:spPr>
      </p:pic>
      <p:sp>
        <p:nvSpPr>
          <p:cNvPr id="3" name="TextBox 2">
            <a:extLst>
              <a:ext uri="{FF2B5EF4-FFF2-40B4-BE49-F238E27FC236}">
                <a16:creationId xmlns:a16="http://schemas.microsoft.com/office/drawing/2014/main" id="{DB2F093A-8747-4CCC-83F8-667885C59C81}"/>
              </a:ext>
            </a:extLst>
          </p:cNvPr>
          <p:cNvSpPr txBox="1"/>
          <p:nvPr/>
        </p:nvSpPr>
        <p:spPr>
          <a:xfrm>
            <a:off x="4754880" y="2511552"/>
            <a:ext cx="2659824" cy="646331"/>
          </a:xfrm>
          <a:prstGeom prst="rect">
            <a:avLst/>
          </a:prstGeom>
          <a:noFill/>
        </p:spPr>
        <p:txBody>
          <a:bodyPr wrap="square" rtlCol="0">
            <a:spAutoFit/>
          </a:bodyPr>
          <a:lstStyle/>
          <a:p>
            <a:r>
              <a:rPr lang="en-US" dirty="0"/>
              <a:t>This is the code for Arduino for the keypad.</a:t>
            </a:r>
          </a:p>
        </p:txBody>
      </p:sp>
    </p:spTree>
    <p:extLst>
      <p:ext uri="{BB962C8B-B14F-4D97-AF65-F5344CB8AC3E}">
        <p14:creationId xmlns:p14="http://schemas.microsoft.com/office/powerpoint/2010/main" val="65226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381E-F490-4B82-835B-ECB2D4A5FC79}"/>
              </a:ext>
            </a:extLst>
          </p:cNvPr>
          <p:cNvSpPr>
            <a:spLocks noGrp="1"/>
          </p:cNvSpPr>
          <p:nvPr>
            <p:ph type="title"/>
          </p:nvPr>
        </p:nvSpPr>
        <p:spPr/>
        <p:txBody>
          <a:bodyPr/>
          <a:lstStyle/>
          <a:p>
            <a:r>
              <a:rPr lang="en-US" sz="2800" dirty="0"/>
              <a:t>circuit showing Red </a:t>
            </a:r>
            <a:r>
              <a:rPr lang="en-US" sz="2800" dirty="0" err="1"/>
              <a:t>leds</a:t>
            </a:r>
            <a:r>
              <a:rPr lang="en-US" sz="2800" dirty="0"/>
              <a:t> is ON when access denied and  Green </a:t>
            </a:r>
            <a:r>
              <a:rPr lang="en-US" sz="2800" dirty="0" err="1"/>
              <a:t>leds</a:t>
            </a:r>
            <a:r>
              <a:rPr lang="en-US" sz="2800" dirty="0"/>
              <a:t> is ON when access Granted</a:t>
            </a:r>
            <a:endParaRPr lang="en-US" dirty="0"/>
          </a:p>
        </p:txBody>
      </p:sp>
      <p:pic>
        <p:nvPicPr>
          <p:cNvPr id="4" name="Content Placeholder 3">
            <a:extLst>
              <a:ext uri="{FF2B5EF4-FFF2-40B4-BE49-F238E27FC236}">
                <a16:creationId xmlns:a16="http://schemas.microsoft.com/office/drawing/2014/main" id="{2DB3F111-F229-4500-A99D-BBDC3D3C9F03}"/>
              </a:ext>
            </a:extLst>
          </p:cNvPr>
          <p:cNvPicPr>
            <a:picLocks noGrp="1" noChangeAspect="1"/>
          </p:cNvPicPr>
          <p:nvPr/>
        </p:nvPicPr>
        <p:blipFill>
          <a:blip r:embed="rId2"/>
          <a:stretch>
            <a:fillRect/>
          </a:stretch>
        </p:blipFill>
        <p:spPr>
          <a:xfrm>
            <a:off x="241966" y="2614345"/>
            <a:ext cx="4541547" cy="3985058"/>
          </a:xfrm>
          <a:prstGeom prst="rect">
            <a:avLst/>
          </a:prstGeom>
        </p:spPr>
      </p:pic>
      <p:pic>
        <p:nvPicPr>
          <p:cNvPr id="5" name="Picture 4">
            <a:extLst>
              <a:ext uri="{FF2B5EF4-FFF2-40B4-BE49-F238E27FC236}">
                <a16:creationId xmlns:a16="http://schemas.microsoft.com/office/drawing/2014/main" id="{F370B5A0-C0FA-4210-8440-15132CEC154F}"/>
              </a:ext>
            </a:extLst>
          </p:cNvPr>
          <p:cNvPicPr>
            <a:picLocks noChangeAspect="1"/>
          </p:cNvPicPr>
          <p:nvPr/>
        </p:nvPicPr>
        <p:blipFill>
          <a:blip r:embed="rId3"/>
          <a:stretch>
            <a:fillRect/>
          </a:stretch>
        </p:blipFill>
        <p:spPr>
          <a:xfrm>
            <a:off x="5891963" y="1942795"/>
            <a:ext cx="5718845" cy="4373697"/>
          </a:xfrm>
          <a:prstGeom prst="rect">
            <a:avLst/>
          </a:prstGeom>
        </p:spPr>
      </p:pic>
    </p:spTree>
    <p:extLst>
      <p:ext uri="{BB962C8B-B14F-4D97-AF65-F5344CB8AC3E}">
        <p14:creationId xmlns:p14="http://schemas.microsoft.com/office/powerpoint/2010/main" val="335598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B3F87A-C556-4EAF-999A-34858A2F26E5}"/>
              </a:ext>
            </a:extLst>
          </p:cNvPr>
          <p:cNvSpPr>
            <a:spLocks noGrp="1"/>
          </p:cNvSpPr>
          <p:nvPr>
            <p:ph idx="1"/>
          </p:nvPr>
        </p:nvSpPr>
        <p:spPr/>
        <p:txBody>
          <a:bodyPr>
            <a:normAutofit/>
          </a:bodyPr>
          <a:lstStyle/>
          <a:p>
            <a:pPr marL="0" indent="0">
              <a:buNone/>
            </a:pPr>
            <a:r>
              <a:rPr lang="en-US" sz="3200" dirty="0"/>
              <a:t>	This PowerPoint is a collection of projects that were done in Industrial IoT. These project contains IoT device that are used to monitor water levels, temperatures, and gas. As well as being able to monitor them in real time and connecting with </a:t>
            </a:r>
            <a:r>
              <a:rPr lang="en-US" sz="3200" dirty="0" err="1"/>
              <a:t>Thingspeak</a:t>
            </a:r>
            <a:r>
              <a:rPr lang="en-US" sz="3200" dirty="0"/>
              <a:t> and </a:t>
            </a:r>
            <a:r>
              <a:rPr lang="en-US" sz="3200" dirty="0" err="1"/>
              <a:t>Matlab</a:t>
            </a:r>
            <a:r>
              <a:rPr lang="en-US" sz="3200" dirty="0"/>
              <a:t> to get live data read out. </a:t>
            </a:r>
          </a:p>
        </p:txBody>
      </p:sp>
      <p:sp>
        <p:nvSpPr>
          <p:cNvPr id="4" name="Title 1">
            <a:extLst>
              <a:ext uri="{FF2B5EF4-FFF2-40B4-BE49-F238E27FC236}">
                <a16:creationId xmlns:a16="http://schemas.microsoft.com/office/drawing/2014/main" id="{C5BFA711-E669-4193-818E-1CFBA77AB4A8}"/>
              </a:ext>
            </a:extLst>
          </p:cNvPr>
          <p:cNvSpPr>
            <a:spLocks noGrp="1"/>
          </p:cNvSpPr>
          <p:nvPr>
            <p:ph type="title"/>
          </p:nvPr>
        </p:nvSpPr>
        <p:spPr>
          <a:xfrm>
            <a:off x="581192" y="702156"/>
            <a:ext cx="11029616" cy="1013800"/>
          </a:xfrm>
        </p:spPr>
        <p:txBody>
          <a:bodyPr/>
          <a:lstStyle/>
          <a:p>
            <a:pPr algn="ctr"/>
            <a:r>
              <a:rPr lang="en-US" dirty="0"/>
              <a:t>Introduction </a:t>
            </a:r>
          </a:p>
        </p:txBody>
      </p:sp>
    </p:spTree>
    <p:extLst>
      <p:ext uri="{BB962C8B-B14F-4D97-AF65-F5344CB8AC3E}">
        <p14:creationId xmlns:p14="http://schemas.microsoft.com/office/powerpoint/2010/main" val="36281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r>
              <a:rPr lang="en-US" sz="2800" dirty="0"/>
              <a:t>Serial Monitor screen shot with Access denied</a:t>
            </a:r>
            <a:endParaRPr lang="en-US" dirty="0"/>
          </a:p>
        </p:txBody>
      </p:sp>
      <p:pic>
        <p:nvPicPr>
          <p:cNvPr id="4" name="Picture 3">
            <a:extLst>
              <a:ext uri="{FF2B5EF4-FFF2-40B4-BE49-F238E27FC236}">
                <a16:creationId xmlns:a16="http://schemas.microsoft.com/office/drawing/2014/main" id="{D61C63B3-9F95-4B32-87A4-15CD4AA325D5}"/>
              </a:ext>
            </a:extLst>
          </p:cNvPr>
          <p:cNvPicPr>
            <a:picLocks noChangeAspect="1"/>
          </p:cNvPicPr>
          <p:nvPr/>
        </p:nvPicPr>
        <p:blipFill>
          <a:blip r:embed="rId2"/>
          <a:stretch>
            <a:fillRect/>
          </a:stretch>
        </p:blipFill>
        <p:spPr>
          <a:xfrm>
            <a:off x="4915132" y="1857407"/>
            <a:ext cx="4598348" cy="4841280"/>
          </a:xfrm>
          <a:prstGeom prst="rect">
            <a:avLst/>
          </a:prstGeom>
        </p:spPr>
      </p:pic>
      <p:sp>
        <p:nvSpPr>
          <p:cNvPr id="3" name="TextBox 2">
            <a:extLst>
              <a:ext uri="{FF2B5EF4-FFF2-40B4-BE49-F238E27FC236}">
                <a16:creationId xmlns:a16="http://schemas.microsoft.com/office/drawing/2014/main" id="{1E923594-847D-4FFE-9FBD-A355064C9A3E}"/>
              </a:ext>
            </a:extLst>
          </p:cNvPr>
          <p:cNvSpPr txBox="1"/>
          <p:nvPr/>
        </p:nvSpPr>
        <p:spPr>
          <a:xfrm>
            <a:off x="581192" y="2645664"/>
            <a:ext cx="3149560" cy="923330"/>
          </a:xfrm>
          <a:prstGeom prst="rect">
            <a:avLst/>
          </a:prstGeom>
          <a:noFill/>
        </p:spPr>
        <p:txBody>
          <a:bodyPr wrap="square" rtlCol="0">
            <a:spAutoFit/>
          </a:bodyPr>
          <a:lstStyle/>
          <a:p>
            <a:r>
              <a:rPr lang="en-US" dirty="0"/>
              <a:t>This is a read out of the code being put in with the granted or denied status.</a:t>
            </a:r>
          </a:p>
        </p:txBody>
      </p:sp>
    </p:spTree>
    <p:extLst>
      <p:ext uri="{BB962C8B-B14F-4D97-AF65-F5344CB8AC3E}">
        <p14:creationId xmlns:p14="http://schemas.microsoft.com/office/powerpoint/2010/main" val="346100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25DEF-4127-45B4-A03F-4126E5BBD249}"/>
              </a:ext>
            </a:extLst>
          </p:cNvPr>
          <p:cNvSpPr>
            <a:spLocks noGrp="1"/>
          </p:cNvSpPr>
          <p:nvPr>
            <p:ph type="ctrTitle"/>
          </p:nvPr>
        </p:nvSpPr>
        <p:spPr>
          <a:xfrm>
            <a:off x="599225" y="1678799"/>
            <a:ext cx="10993549" cy="1475013"/>
          </a:xfrm>
        </p:spPr>
        <p:txBody>
          <a:bodyPr/>
          <a:lstStyle/>
          <a:p>
            <a:pPr algn="ctr"/>
            <a:r>
              <a:rPr lang="en-US" dirty="0"/>
              <a:t>Temperature and Gas sensors in real time</a:t>
            </a:r>
          </a:p>
        </p:txBody>
      </p:sp>
    </p:spTree>
    <p:extLst>
      <p:ext uri="{BB962C8B-B14F-4D97-AF65-F5344CB8AC3E}">
        <p14:creationId xmlns:p14="http://schemas.microsoft.com/office/powerpoint/2010/main" val="4219862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8926-10D9-4BEF-BA86-3F20494FDB57}"/>
              </a:ext>
            </a:extLst>
          </p:cNvPr>
          <p:cNvSpPr>
            <a:spLocks noGrp="1"/>
          </p:cNvSpPr>
          <p:nvPr>
            <p:ph type="title"/>
          </p:nvPr>
        </p:nvSpPr>
        <p:spPr/>
        <p:txBody>
          <a:bodyPr/>
          <a:lstStyle/>
          <a:p>
            <a:r>
              <a:rPr lang="en-US" dirty="0"/>
              <a:t>Construction of board</a:t>
            </a:r>
          </a:p>
        </p:txBody>
      </p:sp>
      <p:pic>
        <p:nvPicPr>
          <p:cNvPr id="5" name="Content Placeholder 4">
            <a:extLst>
              <a:ext uri="{FF2B5EF4-FFF2-40B4-BE49-F238E27FC236}">
                <a16:creationId xmlns:a16="http://schemas.microsoft.com/office/drawing/2014/main" id="{00DA1C4B-8E57-419B-AD9E-0A40708F0852}"/>
              </a:ext>
            </a:extLst>
          </p:cNvPr>
          <p:cNvPicPr>
            <a:picLocks noGrp="1" noChangeAspect="1"/>
          </p:cNvPicPr>
          <p:nvPr>
            <p:ph idx="1"/>
          </p:nvPr>
        </p:nvPicPr>
        <p:blipFill>
          <a:blip r:embed="rId2"/>
          <a:stretch>
            <a:fillRect/>
          </a:stretch>
        </p:blipFill>
        <p:spPr>
          <a:xfrm>
            <a:off x="417567" y="2065282"/>
            <a:ext cx="11356865" cy="4298678"/>
          </a:xfrm>
        </p:spPr>
      </p:pic>
    </p:spTree>
    <p:extLst>
      <p:ext uri="{BB962C8B-B14F-4D97-AF65-F5344CB8AC3E}">
        <p14:creationId xmlns:p14="http://schemas.microsoft.com/office/powerpoint/2010/main" val="316234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242A-A8FA-4228-9CCF-71F462CD26FD}"/>
              </a:ext>
            </a:extLst>
          </p:cNvPr>
          <p:cNvSpPr>
            <a:spLocks noGrp="1"/>
          </p:cNvSpPr>
          <p:nvPr>
            <p:ph type="title"/>
          </p:nvPr>
        </p:nvSpPr>
        <p:spPr/>
        <p:txBody>
          <a:bodyPr/>
          <a:lstStyle/>
          <a:p>
            <a:r>
              <a:rPr lang="en-US" dirty="0"/>
              <a:t>Gas sensor, buzzer, and Temp.</a:t>
            </a:r>
          </a:p>
        </p:txBody>
      </p:sp>
      <p:pic>
        <p:nvPicPr>
          <p:cNvPr id="5" name="Content Placeholder 4">
            <a:extLst>
              <a:ext uri="{FF2B5EF4-FFF2-40B4-BE49-F238E27FC236}">
                <a16:creationId xmlns:a16="http://schemas.microsoft.com/office/drawing/2014/main" id="{563611CD-3EF5-4F63-8A30-A4B2EA21C645}"/>
              </a:ext>
            </a:extLst>
          </p:cNvPr>
          <p:cNvPicPr>
            <a:picLocks noGrp="1" noChangeAspect="1"/>
          </p:cNvPicPr>
          <p:nvPr>
            <p:ph idx="1"/>
          </p:nvPr>
        </p:nvPicPr>
        <p:blipFill>
          <a:blip r:embed="rId2"/>
          <a:stretch>
            <a:fillRect/>
          </a:stretch>
        </p:blipFill>
        <p:spPr>
          <a:xfrm>
            <a:off x="2104573" y="1814503"/>
            <a:ext cx="7234409" cy="3924354"/>
          </a:xfrm>
        </p:spPr>
      </p:pic>
      <p:sp>
        <p:nvSpPr>
          <p:cNvPr id="6" name="TextBox 5">
            <a:extLst>
              <a:ext uri="{FF2B5EF4-FFF2-40B4-BE49-F238E27FC236}">
                <a16:creationId xmlns:a16="http://schemas.microsoft.com/office/drawing/2014/main" id="{11221598-B19E-4232-8723-8423E3BD7B9D}"/>
              </a:ext>
            </a:extLst>
          </p:cNvPr>
          <p:cNvSpPr txBox="1"/>
          <p:nvPr/>
        </p:nvSpPr>
        <p:spPr>
          <a:xfrm>
            <a:off x="2353235" y="5903259"/>
            <a:ext cx="7207624" cy="369332"/>
          </a:xfrm>
          <a:prstGeom prst="rect">
            <a:avLst/>
          </a:prstGeom>
          <a:noFill/>
        </p:spPr>
        <p:txBody>
          <a:bodyPr wrap="square" rtlCol="0">
            <a:spAutoFit/>
          </a:bodyPr>
          <a:lstStyle/>
          <a:p>
            <a:r>
              <a:rPr lang="en-US" dirty="0"/>
              <a:t>Gas sensor with smoke showing green light. </a:t>
            </a:r>
          </a:p>
        </p:txBody>
      </p:sp>
    </p:spTree>
    <p:extLst>
      <p:ext uri="{BB962C8B-B14F-4D97-AF65-F5344CB8AC3E}">
        <p14:creationId xmlns:p14="http://schemas.microsoft.com/office/powerpoint/2010/main" val="1469244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F937-4D05-48F7-A904-0ED9CB983CE2}"/>
              </a:ext>
            </a:extLst>
          </p:cNvPr>
          <p:cNvSpPr>
            <a:spLocks noGrp="1"/>
          </p:cNvSpPr>
          <p:nvPr>
            <p:ph type="title"/>
          </p:nvPr>
        </p:nvSpPr>
        <p:spPr/>
        <p:txBody>
          <a:bodyPr/>
          <a:lstStyle/>
          <a:p>
            <a:r>
              <a:rPr lang="en-US" dirty="0"/>
              <a:t>Gas sensor with smoke</a:t>
            </a:r>
          </a:p>
        </p:txBody>
      </p:sp>
      <p:pic>
        <p:nvPicPr>
          <p:cNvPr id="5" name="Content Placeholder 4">
            <a:extLst>
              <a:ext uri="{FF2B5EF4-FFF2-40B4-BE49-F238E27FC236}">
                <a16:creationId xmlns:a16="http://schemas.microsoft.com/office/drawing/2014/main" id="{1D663AC6-8863-4982-9850-96B538422122}"/>
              </a:ext>
            </a:extLst>
          </p:cNvPr>
          <p:cNvPicPr>
            <a:picLocks noGrp="1" noChangeAspect="1"/>
          </p:cNvPicPr>
          <p:nvPr>
            <p:ph idx="1"/>
          </p:nvPr>
        </p:nvPicPr>
        <p:blipFill>
          <a:blip r:embed="rId2"/>
          <a:stretch>
            <a:fillRect/>
          </a:stretch>
        </p:blipFill>
        <p:spPr>
          <a:xfrm>
            <a:off x="581192" y="2101932"/>
            <a:ext cx="7599367" cy="3185989"/>
          </a:xfrm>
        </p:spPr>
      </p:pic>
      <p:pic>
        <p:nvPicPr>
          <p:cNvPr id="9" name="Picture 8">
            <a:extLst>
              <a:ext uri="{FF2B5EF4-FFF2-40B4-BE49-F238E27FC236}">
                <a16:creationId xmlns:a16="http://schemas.microsoft.com/office/drawing/2014/main" id="{194A4178-B6A2-42F4-BA97-B51E7E1CD4C7}"/>
              </a:ext>
            </a:extLst>
          </p:cNvPr>
          <p:cNvPicPr>
            <a:picLocks noChangeAspect="1"/>
          </p:cNvPicPr>
          <p:nvPr/>
        </p:nvPicPr>
        <p:blipFill>
          <a:blip r:embed="rId3"/>
          <a:stretch>
            <a:fillRect/>
          </a:stretch>
        </p:blipFill>
        <p:spPr>
          <a:xfrm>
            <a:off x="9236700" y="1019967"/>
            <a:ext cx="2159683" cy="5349920"/>
          </a:xfrm>
          <a:prstGeom prst="rect">
            <a:avLst/>
          </a:prstGeom>
        </p:spPr>
      </p:pic>
      <p:sp>
        <p:nvSpPr>
          <p:cNvPr id="10" name="TextBox 9">
            <a:extLst>
              <a:ext uri="{FF2B5EF4-FFF2-40B4-BE49-F238E27FC236}">
                <a16:creationId xmlns:a16="http://schemas.microsoft.com/office/drawing/2014/main" id="{7761D5A6-759C-4398-B491-EF7961C81A84}"/>
              </a:ext>
            </a:extLst>
          </p:cNvPr>
          <p:cNvSpPr txBox="1"/>
          <p:nvPr/>
        </p:nvSpPr>
        <p:spPr>
          <a:xfrm>
            <a:off x="581192" y="5415937"/>
            <a:ext cx="7523629" cy="646331"/>
          </a:xfrm>
          <a:prstGeom prst="rect">
            <a:avLst/>
          </a:prstGeom>
          <a:noFill/>
        </p:spPr>
        <p:txBody>
          <a:bodyPr wrap="square" rtlCol="0">
            <a:spAutoFit/>
          </a:bodyPr>
          <a:lstStyle/>
          <a:p>
            <a:r>
              <a:rPr lang="en-US" dirty="0"/>
              <a:t>Gas sensor with smoke causing buzzer and red light to be active.</a:t>
            </a:r>
          </a:p>
          <a:p>
            <a:r>
              <a:rPr lang="en-US" dirty="0"/>
              <a:t>To the right is the data read out that it is collecting. </a:t>
            </a:r>
          </a:p>
        </p:txBody>
      </p:sp>
    </p:spTree>
    <p:extLst>
      <p:ext uri="{BB962C8B-B14F-4D97-AF65-F5344CB8AC3E}">
        <p14:creationId xmlns:p14="http://schemas.microsoft.com/office/powerpoint/2010/main" val="354744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r>
              <a:rPr lang="en-US" dirty="0" err="1"/>
              <a:t>Thingspeak</a:t>
            </a:r>
            <a:r>
              <a:rPr lang="en-US" dirty="0"/>
              <a:t> dashboard</a:t>
            </a:r>
          </a:p>
        </p:txBody>
      </p:sp>
      <p:pic>
        <p:nvPicPr>
          <p:cNvPr id="4" name="Content Placeholder 3">
            <a:extLst>
              <a:ext uri="{FF2B5EF4-FFF2-40B4-BE49-F238E27FC236}">
                <a16:creationId xmlns:a16="http://schemas.microsoft.com/office/drawing/2014/main" id="{C36AA56F-F8B5-43BB-89D5-B1EF85BFA3F5}"/>
              </a:ext>
            </a:extLst>
          </p:cNvPr>
          <p:cNvPicPr>
            <a:picLocks noGrp="1" noChangeAspect="1"/>
          </p:cNvPicPr>
          <p:nvPr>
            <p:ph idx="1"/>
          </p:nvPr>
        </p:nvPicPr>
        <p:blipFill>
          <a:blip r:embed="rId2"/>
          <a:stretch>
            <a:fillRect/>
          </a:stretch>
        </p:blipFill>
        <p:spPr>
          <a:xfrm>
            <a:off x="2265830" y="1946425"/>
            <a:ext cx="7163373" cy="4538327"/>
          </a:xfrm>
          <a:prstGeom prst="rect">
            <a:avLst/>
          </a:prstGeom>
        </p:spPr>
      </p:pic>
    </p:spTree>
    <p:extLst>
      <p:ext uri="{BB962C8B-B14F-4D97-AF65-F5344CB8AC3E}">
        <p14:creationId xmlns:p14="http://schemas.microsoft.com/office/powerpoint/2010/main" val="92262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95FE-BD2E-4DCD-BE48-DCED79F8DAC7}"/>
              </a:ext>
            </a:extLst>
          </p:cNvPr>
          <p:cNvSpPr>
            <a:spLocks noGrp="1"/>
          </p:cNvSpPr>
          <p:nvPr>
            <p:ph type="title"/>
          </p:nvPr>
        </p:nvSpPr>
        <p:spPr/>
        <p:txBody>
          <a:bodyPr/>
          <a:lstStyle/>
          <a:p>
            <a:r>
              <a:rPr lang="en-US" dirty="0" err="1"/>
              <a:t>Thinkspeak</a:t>
            </a:r>
            <a:r>
              <a:rPr lang="en-US" dirty="0"/>
              <a:t> dashboard with data from </a:t>
            </a:r>
            <a:r>
              <a:rPr lang="en-US" dirty="0" err="1"/>
              <a:t>matlab</a:t>
            </a:r>
            <a:endParaRPr lang="en-US" dirty="0"/>
          </a:p>
        </p:txBody>
      </p:sp>
      <p:pic>
        <p:nvPicPr>
          <p:cNvPr id="5" name="Content Placeholder 4">
            <a:extLst>
              <a:ext uri="{FF2B5EF4-FFF2-40B4-BE49-F238E27FC236}">
                <a16:creationId xmlns:a16="http://schemas.microsoft.com/office/drawing/2014/main" id="{9AFDCE9E-A025-4EF1-86A3-180882B29B34}"/>
              </a:ext>
            </a:extLst>
          </p:cNvPr>
          <p:cNvPicPr>
            <a:picLocks noGrp="1" noChangeAspect="1"/>
          </p:cNvPicPr>
          <p:nvPr>
            <p:ph idx="1"/>
          </p:nvPr>
        </p:nvPicPr>
        <p:blipFill>
          <a:blip r:embed="rId2"/>
          <a:stretch>
            <a:fillRect/>
          </a:stretch>
        </p:blipFill>
        <p:spPr>
          <a:xfrm>
            <a:off x="286651" y="2477606"/>
            <a:ext cx="5459491" cy="3678238"/>
          </a:xfrm>
        </p:spPr>
      </p:pic>
      <p:pic>
        <p:nvPicPr>
          <p:cNvPr id="7" name="Picture 6">
            <a:extLst>
              <a:ext uri="{FF2B5EF4-FFF2-40B4-BE49-F238E27FC236}">
                <a16:creationId xmlns:a16="http://schemas.microsoft.com/office/drawing/2014/main" id="{9EB01524-49C7-447F-8AED-0B3A6C728F3B}"/>
              </a:ext>
            </a:extLst>
          </p:cNvPr>
          <p:cNvPicPr>
            <a:picLocks noChangeAspect="1"/>
          </p:cNvPicPr>
          <p:nvPr/>
        </p:nvPicPr>
        <p:blipFill>
          <a:blip r:embed="rId3"/>
          <a:stretch>
            <a:fillRect/>
          </a:stretch>
        </p:blipFill>
        <p:spPr>
          <a:xfrm>
            <a:off x="6096000" y="2477606"/>
            <a:ext cx="5632805" cy="3678238"/>
          </a:xfrm>
          <a:prstGeom prst="rect">
            <a:avLst/>
          </a:prstGeom>
        </p:spPr>
      </p:pic>
      <p:sp>
        <p:nvSpPr>
          <p:cNvPr id="8" name="TextBox 7">
            <a:extLst>
              <a:ext uri="{FF2B5EF4-FFF2-40B4-BE49-F238E27FC236}">
                <a16:creationId xmlns:a16="http://schemas.microsoft.com/office/drawing/2014/main" id="{E46D8279-2215-42CF-86DA-748903835987}"/>
              </a:ext>
            </a:extLst>
          </p:cNvPr>
          <p:cNvSpPr txBox="1"/>
          <p:nvPr/>
        </p:nvSpPr>
        <p:spPr>
          <a:xfrm>
            <a:off x="524435" y="5983941"/>
            <a:ext cx="4639236" cy="369332"/>
          </a:xfrm>
          <a:prstGeom prst="rect">
            <a:avLst/>
          </a:prstGeom>
          <a:noFill/>
        </p:spPr>
        <p:txBody>
          <a:bodyPr wrap="square" rtlCol="0">
            <a:spAutoFit/>
          </a:bodyPr>
          <a:lstStyle/>
          <a:p>
            <a:r>
              <a:rPr lang="en-US" dirty="0"/>
              <a:t>Data showing that the temp is below 28C</a:t>
            </a:r>
          </a:p>
        </p:txBody>
      </p:sp>
      <p:sp>
        <p:nvSpPr>
          <p:cNvPr id="9" name="TextBox 8">
            <a:extLst>
              <a:ext uri="{FF2B5EF4-FFF2-40B4-BE49-F238E27FC236}">
                <a16:creationId xmlns:a16="http://schemas.microsoft.com/office/drawing/2014/main" id="{1C4DACF9-56E9-4006-A388-55C2AA14FB59}"/>
              </a:ext>
            </a:extLst>
          </p:cNvPr>
          <p:cNvSpPr txBox="1"/>
          <p:nvPr/>
        </p:nvSpPr>
        <p:spPr>
          <a:xfrm>
            <a:off x="6152029" y="6155844"/>
            <a:ext cx="5576776" cy="369332"/>
          </a:xfrm>
          <a:prstGeom prst="rect">
            <a:avLst/>
          </a:prstGeom>
          <a:noFill/>
        </p:spPr>
        <p:txBody>
          <a:bodyPr wrap="square" rtlCol="0">
            <a:spAutoFit/>
          </a:bodyPr>
          <a:lstStyle/>
          <a:p>
            <a:r>
              <a:rPr lang="en-US" dirty="0"/>
              <a:t>Data showing that it is above 28C</a:t>
            </a:r>
          </a:p>
        </p:txBody>
      </p:sp>
    </p:spTree>
    <p:extLst>
      <p:ext uri="{BB962C8B-B14F-4D97-AF65-F5344CB8AC3E}">
        <p14:creationId xmlns:p14="http://schemas.microsoft.com/office/powerpoint/2010/main" val="1618420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1F0F-794D-4EB4-B607-559E3318782C}"/>
              </a:ext>
            </a:extLst>
          </p:cNvPr>
          <p:cNvSpPr>
            <a:spLocks noGrp="1"/>
          </p:cNvSpPr>
          <p:nvPr>
            <p:ph type="title"/>
          </p:nvPr>
        </p:nvSpPr>
        <p:spPr/>
        <p:txBody>
          <a:bodyPr/>
          <a:lstStyle/>
          <a:p>
            <a:r>
              <a:rPr lang="en-US" dirty="0"/>
              <a:t>Data from Arduino and </a:t>
            </a:r>
            <a:r>
              <a:rPr lang="en-US" dirty="0" err="1"/>
              <a:t>Matlab</a:t>
            </a:r>
            <a:endParaRPr lang="en-US" dirty="0"/>
          </a:p>
        </p:txBody>
      </p:sp>
      <p:pic>
        <p:nvPicPr>
          <p:cNvPr id="5" name="Content Placeholder 4">
            <a:extLst>
              <a:ext uri="{FF2B5EF4-FFF2-40B4-BE49-F238E27FC236}">
                <a16:creationId xmlns:a16="http://schemas.microsoft.com/office/drawing/2014/main" id="{5A625FB0-DDE2-4A7F-856D-1B09B3914886}"/>
              </a:ext>
            </a:extLst>
          </p:cNvPr>
          <p:cNvPicPr>
            <a:picLocks noGrp="1" noChangeAspect="1"/>
          </p:cNvPicPr>
          <p:nvPr>
            <p:ph idx="1"/>
          </p:nvPr>
        </p:nvPicPr>
        <p:blipFill>
          <a:blip r:embed="rId2"/>
          <a:stretch>
            <a:fillRect/>
          </a:stretch>
        </p:blipFill>
        <p:spPr>
          <a:xfrm>
            <a:off x="1570222" y="2363087"/>
            <a:ext cx="4064270" cy="3678238"/>
          </a:xfrm>
        </p:spPr>
      </p:pic>
      <p:pic>
        <p:nvPicPr>
          <p:cNvPr id="7" name="Picture 6">
            <a:extLst>
              <a:ext uri="{FF2B5EF4-FFF2-40B4-BE49-F238E27FC236}">
                <a16:creationId xmlns:a16="http://schemas.microsoft.com/office/drawing/2014/main" id="{FD7814CE-F171-4C59-BCA0-902A8E6C838C}"/>
              </a:ext>
            </a:extLst>
          </p:cNvPr>
          <p:cNvPicPr>
            <a:picLocks noChangeAspect="1"/>
          </p:cNvPicPr>
          <p:nvPr/>
        </p:nvPicPr>
        <p:blipFill>
          <a:blip r:embed="rId3"/>
          <a:stretch>
            <a:fillRect/>
          </a:stretch>
        </p:blipFill>
        <p:spPr>
          <a:xfrm>
            <a:off x="7087415" y="1929653"/>
            <a:ext cx="4020196" cy="4545106"/>
          </a:xfrm>
          <a:prstGeom prst="rect">
            <a:avLst/>
          </a:prstGeom>
        </p:spPr>
      </p:pic>
      <p:sp>
        <p:nvSpPr>
          <p:cNvPr id="8" name="Rectangle 7">
            <a:extLst>
              <a:ext uri="{FF2B5EF4-FFF2-40B4-BE49-F238E27FC236}">
                <a16:creationId xmlns:a16="http://schemas.microsoft.com/office/drawing/2014/main" id="{1EBDD3A3-965F-4EEB-B1E2-E081E22D3D2B}"/>
              </a:ext>
            </a:extLst>
          </p:cNvPr>
          <p:cNvSpPr/>
          <p:nvPr/>
        </p:nvSpPr>
        <p:spPr>
          <a:xfrm>
            <a:off x="10360959" y="5923429"/>
            <a:ext cx="702578" cy="100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054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48B3F87A-C556-4EAF-999A-34858A2F26E5}"/>
              </a:ext>
            </a:extLst>
          </p:cNvPr>
          <p:cNvSpPr>
            <a:spLocks noGrp="1"/>
          </p:cNvSpPr>
          <p:nvPr>
            <p:ph idx="1"/>
          </p:nvPr>
        </p:nvSpPr>
        <p:spPr/>
        <p:txBody>
          <a:bodyPr/>
          <a:lstStyle/>
          <a:p>
            <a:pPr marL="0" indent="0">
              <a:buNone/>
            </a:pPr>
            <a:r>
              <a:rPr lang="en-US" dirty="0"/>
              <a:t>	</a:t>
            </a:r>
            <a:r>
              <a:rPr lang="en-US" sz="2800" dirty="0"/>
              <a:t>Over the last eight week working on a project every week has built up the ability to build a device to monitor and detect an event and send the data to </a:t>
            </a:r>
            <a:r>
              <a:rPr lang="en-US" sz="2800" dirty="0" err="1"/>
              <a:t>Matlab</a:t>
            </a:r>
            <a:r>
              <a:rPr lang="en-US" sz="2800" dirty="0"/>
              <a:t> which then sends it to </a:t>
            </a:r>
            <a:r>
              <a:rPr lang="en-US" sz="2800" dirty="0" err="1"/>
              <a:t>Thingspeak</a:t>
            </a:r>
            <a:r>
              <a:rPr lang="en-US" sz="2800" dirty="0"/>
              <a:t> to get graphical data with a lamb to monitor the device remotely. </a:t>
            </a:r>
          </a:p>
        </p:txBody>
      </p:sp>
    </p:spTree>
    <p:extLst>
      <p:ext uri="{BB962C8B-B14F-4D97-AF65-F5344CB8AC3E}">
        <p14:creationId xmlns:p14="http://schemas.microsoft.com/office/powerpoint/2010/main" val="1096037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381E-F490-4B82-835B-ECB2D4A5FC79}"/>
              </a:ext>
            </a:extLst>
          </p:cNvPr>
          <p:cNvSpPr>
            <a:spLocks noGrp="1"/>
          </p:cNvSpPr>
          <p:nvPr>
            <p:ph type="title"/>
          </p:nvPr>
        </p:nvSpPr>
        <p:spPr/>
        <p:txBody>
          <a:bodyPr/>
          <a:lstStyle/>
          <a:p>
            <a:r>
              <a:rPr lang="en-US" dirty="0"/>
              <a:t>Challenges </a:t>
            </a:r>
          </a:p>
        </p:txBody>
      </p:sp>
      <p:sp>
        <p:nvSpPr>
          <p:cNvPr id="3" name="Content Placeholder 2">
            <a:extLst>
              <a:ext uri="{FF2B5EF4-FFF2-40B4-BE49-F238E27FC236}">
                <a16:creationId xmlns:a16="http://schemas.microsoft.com/office/drawing/2014/main" id="{6F65E260-DD63-41AB-9DD8-7F74659B243A}"/>
              </a:ext>
            </a:extLst>
          </p:cNvPr>
          <p:cNvSpPr>
            <a:spLocks noGrp="1"/>
          </p:cNvSpPr>
          <p:nvPr>
            <p:ph idx="1"/>
          </p:nvPr>
        </p:nvSpPr>
        <p:spPr/>
        <p:txBody>
          <a:bodyPr/>
          <a:lstStyle/>
          <a:p>
            <a:pPr marL="0" indent="0">
              <a:buNone/>
            </a:pPr>
            <a:r>
              <a:rPr lang="en-US" dirty="0"/>
              <a:t>	</a:t>
            </a:r>
            <a:r>
              <a:rPr lang="en-US" sz="3600" dirty="0"/>
              <a:t>Some challenges that I faced with this project was getting the display to read out temperatures, along with making the code for the devices. </a:t>
            </a:r>
          </a:p>
        </p:txBody>
      </p:sp>
    </p:spTree>
    <p:extLst>
      <p:ext uri="{BB962C8B-B14F-4D97-AF65-F5344CB8AC3E}">
        <p14:creationId xmlns:p14="http://schemas.microsoft.com/office/powerpoint/2010/main" val="402330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C28E6D-345E-47C3-BE2D-45505F4CF33E}"/>
              </a:ext>
            </a:extLst>
          </p:cNvPr>
          <p:cNvSpPr>
            <a:spLocks noGrp="1"/>
          </p:cNvSpPr>
          <p:nvPr>
            <p:ph type="ctrTitle"/>
          </p:nvPr>
        </p:nvSpPr>
        <p:spPr>
          <a:xfrm>
            <a:off x="599225" y="1590447"/>
            <a:ext cx="10993549" cy="1475013"/>
          </a:xfrm>
        </p:spPr>
        <p:txBody>
          <a:bodyPr/>
          <a:lstStyle/>
          <a:p>
            <a:pPr algn="ctr"/>
            <a:r>
              <a:rPr lang="en-US" b="1" dirty="0"/>
              <a:t>Creating </a:t>
            </a:r>
            <a:r>
              <a:rPr lang="en-US" b="1" dirty="0" err="1"/>
              <a:t>Thingspeak</a:t>
            </a:r>
            <a:r>
              <a:rPr lang="en-US" b="1" dirty="0"/>
              <a:t> Account and adding </a:t>
            </a:r>
            <a:r>
              <a:rPr lang="en-US" b="1" dirty="0" err="1"/>
              <a:t>Thingspeak</a:t>
            </a:r>
            <a:r>
              <a:rPr lang="en-US" b="1" dirty="0"/>
              <a:t> Widgets</a:t>
            </a:r>
            <a:endParaRPr lang="en-US" dirty="0"/>
          </a:p>
        </p:txBody>
      </p:sp>
    </p:spTree>
    <p:extLst>
      <p:ext uri="{BB962C8B-B14F-4D97-AF65-F5344CB8AC3E}">
        <p14:creationId xmlns:p14="http://schemas.microsoft.com/office/powerpoint/2010/main" val="3871000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381E-F490-4B82-835B-ECB2D4A5FC79}"/>
              </a:ext>
            </a:extLst>
          </p:cNvPr>
          <p:cNvSpPr>
            <a:spLocks noGrp="1"/>
          </p:cNvSpPr>
          <p:nvPr>
            <p:ph type="title"/>
          </p:nvPr>
        </p:nvSpPr>
        <p:spPr/>
        <p:txBody>
          <a:bodyPr/>
          <a:lstStyle/>
          <a:p>
            <a:r>
              <a:rPr lang="en-US" dirty="0"/>
              <a:t>Career skills obtained</a:t>
            </a:r>
          </a:p>
        </p:txBody>
      </p:sp>
      <p:sp>
        <p:nvSpPr>
          <p:cNvPr id="3" name="Content Placeholder 2">
            <a:extLst>
              <a:ext uri="{FF2B5EF4-FFF2-40B4-BE49-F238E27FC236}">
                <a16:creationId xmlns:a16="http://schemas.microsoft.com/office/drawing/2014/main" id="{6F65E260-DD63-41AB-9DD8-7F74659B243A}"/>
              </a:ext>
            </a:extLst>
          </p:cNvPr>
          <p:cNvSpPr>
            <a:spLocks noGrp="1"/>
          </p:cNvSpPr>
          <p:nvPr>
            <p:ph idx="1"/>
          </p:nvPr>
        </p:nvSpPr>
        <p:spPr/>
        <p:txBody>
          <a:bodyPr/>
          <a:lstStyle/>
          <a:p>
            <a:pPr marL="0" indent="0" algn="ctr">
              <a:buNone/>
            </a:pPr>
            <a:r>
              <a:rPr lang="en-US" dirty="0"/>
              <a:t>	</a:t>
            </a:r>
            <a:r>
              <a:rPr lang="en-US" sz="2800" dirty="0"/>
              <a:t>Some career skills that I have obtained are:</a:t>
            </a:r>
          </a:p>
          <a:p>
            <a:pPr marL="0" indent="0" algn="ctr">
              <a:buNone/>
            </a:pPr>
            <a:endParaRPr lang="en-US" sz="2800" dirty="0"/>
          </a:p>
          <a:p>
            <a:pPr algn="ctr"/>
            <a:r>
              <a:rPr lang="en-US" sz="2800" dirty="0"/>
              <a:t>Coding </a:t>
            </a:r>
          </a:p>
          <a:p>
            <a:pPr algn="ctr"/>
            <a:r>
              <a:rPr lang="en-US" sz="2800" dirty="0"/>
              <a:t>Industrial IoT</a:t>
            </a:r>
          </a:p>
          <a:p>
            <a:pPr algn="ctr"/>
            <a:r>
              <a:rPr lang="en-US" sz="2800" dirty="0" err="1"/>
              <a:t>Thingspeak</a:t>
            </a:r>
            <a:r>
              <a:rPr lang="en-US" sz="2800" dirty="0"/>
              <a:t> </a:t>
            </a:r>
          </a:p>
          <a:p>
            <a:pPr algn="ctr"/>
            <a:r>
              <a:rPr lang="en-US" sz="2800" dirty="0"/>
              <a:t>Using Cloud/Network with IoT</a:t>
            </a:r>
          </a:p>
        </p:txBody>
      </p:sp>
    </p:spTree>
    <p:extLst>
      <p:ext uri="{BB962C8B-B14F-4D97-AF65-F5344CB8AC3E}">
        <p14:creationId xmlns:p14="http://schemas.microsoft.com/office/powerpoint/2010/main" val="3184923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r>
              <a:rPr lang="en-US" dirty="0">
                <a:solidFill>
                  <a:schemeClr val="bg2"/>
                </a:solidFill>
              </a:rPr>
              <a:t>Norrisjames11@yahoo.com</a:t>
            </a:r>
          </a:p>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r>
              <a:rPr lang="en-US" sz="2800" dirty="0" err="1"/>
              <a:t>ThingSpeak</a:t>
            </a:r>
            <a:r>
              <a:rPr lang="en-US" sz="2800" dirty="0"/>
              <a:t> Dashboard</a:t>
            </a:r>
            <a:endParaRPr lang="en-US" dirty="0"/>
          </a:p>
        </p:txBody>
      </p:sp>
      <p:pic>
        <p:nvPicPr>
          <p:cNvPr id="4" name="Picture 3">
            <a:extLst>
              <a:ext uri="{FF2B5EF4-FFF2-40B4-BE49-F238E27FC236}">
                <a16:creationId xmlns:a16="http://schemas.microsoft.com/office/drawing/2014/main" id="{49E49F14-FF57-4A1C-83A1-4A6F9A11C00D}"/>
              </a:ext>
            </a:extLst>
          </p:cNvPr>
          <p:cNvPicPr>
            <a:picLocks noChangeAspect="1"/>
          </p:cNvPicPr>
          <p:nvPr/>
        </p:nvPicPr>
        <p:blipFill>
          <a:blip r:embed="rId2"/>
          <a:stretch>
            <a:fillRect/>
          </a:stretch>
        </p:blipFill>
        <p:spPr>
          <a:xfrm>
            <a:off x="840554" y="1792156"/>
            <a:ext cx="6585067" cy="4796210"/>
          </a:xfrm>
          <a:prstGeom prst="rect">
            <a:avLst/>
          </a:prstGeom>
        </p:spPr>
      </p:pic>
      <p:sp>
        <p:nvSpPr>
          <p:cNvPr id="3" name="TextBox 2">
            <a:extLst>
              <a:ext uri="{FF2B5EF4-FFF2-40B4-BE49-F238E27FC236}">
                <a16:creationId xmlns:a16="http://schemas.microsoft.com/office/drawing/2014/main" id="{67047C69-205D-434D-9827-C1B40E83F2AD}"/>
              </a:ext>
            </a:extLst>
          </p:cNvPr>
          <p:cNvSpPr txBox="1"/>
          <p:nvPr/>
        </p:nvSpPr>
        <p:spPr>
          <a:xfrm>
            <a:off x="8595360" y="2633472"/>
            <a:ext cx="2474976" cy="923330"/>
          </a:xfrm>
          <a:prstGeom prst="rect">
            <a:avLst/>
          </a:prstGeom>
          <a:noFill/>
        </p:spPr>
        <p:txBody>
          <a:bodyPr wrap="square" rtlCol="0">
            <a:spAutoFit/>
          </a:bodyPr>
          <a:lstStyle/>
          <a:p>
            <a:r>
              <a:rPr lang="en-US" dirty="0"/>
              <a:t>This is the </a:t>
            </a:r>
            <a:r>
              <a:rPr lang="en-US" dirty="0" err="1"/>
              <a:t>Thinkspeak</a:t>
            </a:r>
            <a:r>
              <a:rPr lang="en-US" dirty="0"/>
              <a:t> dashboard with a lamp indicator and a chart.</a:t>
            </a:r>
          </a:p>
        </p:txBody>
      </p:sp>
    </p:spTree>
    <p:extLst>
      <p:ext uri="{BB962C8B-B14F-4D97-AF65-F5344CB8AC3E}">
        <p14:creationId xmlns:p14="http://schemas.microsoft.com/office/powerpoint/2010/main" val="141608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381E-F490-4B82-835B-ECB2D4A5FC79}"/>
              </a:ext>
            </a:extLst>
          </p:cNvPr>
          <p:cNvSpPr>
            <a:spLocks noGrp="1"/>
          </p:cNvSpPr>
          <p:nvPr>
            <p:ph type="title"/>
          </p:nvPr>
        </p:nvSpPr>
        <p:spPr/>
        <p:txBody>
          <a:bodyPr/>
          <a:lstStyle/>
          <a:p>
            <a:r>
              <a:rPr lang="en-US" sz="2800" dirty="0"/>
              <a:t>Lamp Widget</a:t>
            </a:r>
            <a:endParaRPr lang="en-US" dirty="0"/>
          </a:p>
        </p:txBody>
      </p:sp>
      <p:pic>
        <p:nvPicPr>
          <p:cNvPr id="4" name="Picture 3">
            <a:extLst>
              <a:ext uri="{FF2B5EF4-FFF2-40B4-BE49-F238E27FC236}">
                <a16:creationId xmlns:a16="http://schemas.microsoft.com/office/drawing/2014/main" id="{B570278E-E1AB-4656-B0DC-39DD38CE3FAB}"/>
              </a:ext>
            </a:extLst>
          </p:cNvPr>
          <p:cNvPicPr>
            <a:picLocks noChangeAspect="1"/>
          </p:cNvPicPr>
          <p:nvPr/>
        </p:nvPicPr>
        <p:blipFill>
          <a:blip r:embed="rId2"/>
          <a:stretch>
            <a:fillRect/>
          </a:stretch>
        </p:blipFill>
        <p:spPr>
          <a:xfrm>
            <a:off x="1445573" y="2148577"/>
            <a:ext cx="5576197" cy="4007267"/>
          </a:xfrm>
          <a:prstGeom prst="rect">
            <a:avLst/>
          </a:prstGeom>
        </p:spPr>
      </p:pic>
      <p:sp>
        <p:nvSpPr>
          <p:cNvPr id="3" name="TextBox 2">
            <a:extLst>
              <a:ext uri="{FF2B5EF4-FFF2-40B4-BE49-F238E27FC236}">
                <a16:creationId xmlns:a16="http://schemas.microsoft.com/office/drawing/2014/main" id="{B97FEE34-46B3-4897-BD33-E0B8B3FDC705}"/>
              </a:ext>
            </a:extLst>
          </p:cNvPr>
          <p:cNvSpPr txBox="1"/>
          <p:nvPr/>
        </p:nvSpPr>
        <p:spPr>
          <a:xfrm>
            <a:off x="8119872" y="2962656"/>
            <a:ext cx="3011424" cy="646331"/>
          </a:xfrm>
          <a:prstGeom prst="rect">
            <a:avLst/>
          </a:prstGeom>
          <a:noFill/>
        </p:spPr>
        <p:txBody>
          <a:bodyPr wrap="square" rtlCol="0">
            <a:spAutoFit/>
          </a:bodyPr>
          <a:lstStyle/>
          <a:p>
            <a:r>
              <a:rPr lang="en-US" dirty="0"/>
              <a:t>This is a lamp widget set to go off if the value is below 50. </a:t>
            </a:r>
          </a:p>
        </p:txBody>
      </p:sp>
    </p:spTree>
    <p:extLst>
      <p:ext uri="{BB962C8B-B14F-4D97-AF65-F5344CB8AC3E}">
        <p14:creationId xmlns:p14="http://schemas.microsoft.com/office/powerpoint/2010/main" val="112967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r>
              <a:rPr lang="en-US" sz="2800" dirty="0"/>
              <a:t>Numerical Widget</a:t>
            </a:r>
            <a:endParaRPr lang="en-US" dirty="0"/>
          </a:p>
        </p:txBody>
      </p:sp>
      <p:pic>
        <p:nvPicPr>
          <p:cNvPr id="4" name="Picture 3">
            <a:extLst>
              <a:ext uri="{FF2B5EF4-FFF2-40B4-BE49-F238E27FC236}">
                <a16:creationId xmlns:a16="http://schemas.microsoft.com/office/drawing/2014/main" id="{F34321F0-3364-4FA4-ABF3-75662D33AC82}"/>
              </a:ext>
            </a:extLst>
          </p:cNvPr>
          <p:cNvPicPr>
            <a:picLocks noChangeAspect="1"/>
          </p:cNvPicPr>
          <p:nvPr/>
        </p:nvPicPr>
        <p:blipFill>
          <a:blip r:embed="rId2"/>
          <a:stretch>
            <a:fillRect/>
          </a:stretch>
        </p:blipFill>
        <p:spPr>
          <a:xfrm>
            <a:off x="3482555" y="2038009"/>
            <a:ext cx="5226889" cy="4339973"/>
          </a:xfrm>
          <a:prstGeom prst="rect">
            <a:avLst/>
          </a:prstGeom>
        </p:spPr>
      </p:pic>
    </p:spTree>
    <p:extLst>
      <p:ext uri="{BB962C8B-B14F-4D97-AF65-F5344CB8AC3E}">
        <p14:creationId xmlns:p14="http://schemas.microsoft.com/office/powerpoint/2010/main" val="395754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D277F4-6439-42CC-85EA-4F737AB9BA2C}"/>
              </a:ext>
            </a:extLst>
          </p:cNvPr>
          <p:cNvSpPr>
            <a:spLocks noGrp="1"/>
          </p:cNvSpPr>
          <p:nvPr>
            <p:ph type="ctrTitle"/>
          </p:nvPr>
        </p:nvSpPr>
        <p:spPr>
          <a:xfrm>
            <a:off x="599225" y="2190151"/>
            <a:ext cx="10993549" cy="1475013"/>
          </a:xfrm>
        </p:spPr>
        <p:txBody>
          <a:bodyPr/>
          <a:lstStyle/>
          <a:p>
            <a:pPr algn="ctr"/>
            <a:r>
              <a:rPr lang="en-US" b="1" dirty="0"/>
              <a:t>IOT Flood Monitoring Systems – Part I</a:t>
            </a:r>
            <a:br>
              <a:rPr lang="en-US" dirty="0"/>
            </a:br>
            <a:endParaRPr lang="en-US" dirty="0"/>
          </a:p>
        </p:txBody>
      </p:sp>
    </p:spTree>
    <p:extLst>
      <p:ext uri="{BB962C8B-B14F-4D97-AF65-F5344CB8AC3E}">
        <p14:creationId xmlns:p14="http://schemas.microsoft.com/office/powerpoint/2010/main" val="407654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77F-9C61-4820-96D5-1A61A6DA975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2563501-E305-48C2-916D-1744DA2E980C}"/>
              </a:ext>
            </a:extLst>
          </p:cNvPr>
          <p:cNvPicPr>
            <a:picLocks noGrp="1" noChangeAspect="1"/>
          </p:cNvPicPr>
          <p:nvPr>
            <p:ph idx="1"/>
          </p:nvPr>
        </p:nvPicPr>
        <p:blipFill>
          <a:blip r:embed="rId2"/>
          <a:stretch>
            <a:fillRect/>
          </a:stretch>
        </p:blipFill>
        <p:spPr>
          <a:xfrm>
            <a:off x="2299889" y="1859499"/>
            <a:ext cx="2408533" cy="4998501"/>
          </a:xfrm>
          <a:prstGeom prst="rect">
            <a:avLst/>
          </a:prstGeom>
        </p:spPr>
      </p:pic>
      <p:sp>
        <p:nvSpPr>
          <p:cNvPr id="3" name="TextBox 2">
            <a:extLst>
              <a:ext uri="{FF2B5EF4-FFF2-40B4-BE49-F238E27FC236}">
                <a16:creationId xmlns:a16="http://schemas.microsoft.com/office/drawing/2014/main" id="{0E9C4D50-79C3-4F84-88AC-9CD700603D65}"/>
              </a:ext>
            </a:extLst>
          </p:cNvPr>
          <p:cNvSpPr txBox="1"/>
          <p:nvPr/>
        </p:nvSpPr>
        <p:spPr>
          <a:xfrm>
            <a:off x="7754112" y="2462784"/>
            <a:ext cx="3011424" cy="923330"/>
          </a:xfrm>
          <a:prstGeom prst="rect">
            <a:avLst/>
          </a:prstGeom>
          <a:noFill/>
        </p:spPr>
        <p:txBody>
          <a:bodyPr wrap="square" rtlCol="0">
            <a:spAutoFit/>
          </a:bodyPr>
          <a:lstStyle/>
          <a:p>
            <a:r>
              <a:rPr lang="en-US" dirty="0"/>
              <a:t>This is code is used to monitor water levels to warn of a flood happening.  </a:t>
            </a:r>
          </a:p>
        </p:txBody>
      </p:sp>
    </p:spTree>
    <p:extLst>
      <p:ext uri="{BB962C8B-B14F-4D97-AF65-F5344CB8AC3E}">
        <p14:creationId xmlns:p14="http://schemas.microsoft.com/office/powerpoint/2010/main" val="191154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381E-F490-4B82-835B-ECB2D4A5FC79}"/>
              </a:ext>
            </a:extLst>
          </p:cNvPr>
          <p:cNvSpPr>
            <a:spLocks noGrp="1"/>
          </p:cNvSpPr>
          <p:nvPr>
            <p:ph type="title"/>
          </p:nvPr>
        </p:nvSpPr>
        <p:spPr/>
        <p:txBody>
          <a:bodyPr/>
          <a:lstStyle/>
          <a:p>
            <a:r>
              <a:rPr lang="en-US" sz="2800" dirty="0"/>
              <a:t>constructed circuit with Red LED is ON &amp; Green Led is ON</a:t>
            </a:r>
            <a:endParaRPr lang="en-US" dirty="0"/>
          </a:p>
        </p:txBody>
      </p:sp>
      <p:pic>
        <p:nvPicPr>
          <p:cNvPr id="4" name="Picture 3">
            <a:extLst>
              <a:ext uri="{FF2B5EF4-FFF2-40B4-BE49-F238E27FC236}">
                <a16:creationId xmlns:a16="http://schemas.microsoft.com/office/drawing/2014/main" id="{752C0884-7CB8-48B6-A85C-314212D165E5}"/>
              </a:ext>
            </a:extLst>
          </p:cNvPr>
          <p:cNvPicPr>
            <a:picLocks noChangeAspect="1"/>
          </p:cNvPicPr>
          <p:nvPr/>
        </p:nvPicPr>
        <p:blipFill>
          <a:blip r:embed="rId2"/>
          <a:stretch>
            <a:fillRect/>
          </a:stretch>
        </p:blipFill>
        <p:spPr>
          <a:xfrm>
            <a:off x="581192" y="3135825"/>
            <a:ext cx="4988637" cy="3368369"/>
          </a:xfrm>
          <a:prstGeom prst="rect">
            <a:avLst/>
          </a:prstGeom>
        </p:spPr>
      </p:pic>
      <p:pic>
        <p:nvPicPr>
          <p:cNvPr id="5" name="Picture 4">
            <a:extLst>
              <a:ext uri="{FF2B5EF4-FFF2-40B4-BE49-F238E27FC236}">
                <a16:creationId xmlns:a16="http://schemas.microsoft.com/office/drawing/2014/main" id="{A2CC280C-6947-4D59-858C-57EDC8740062}"/>
              </a:ext>
            </a:extLst>
          </p:cNvPr>
          <p:cNvPicPr>
            <a:picLocks noChangeAspect="1"/>
          </p:cNvPicPr>
          <p:nvPr/>
        </p:nvPicPr>
        <p:blipFill>
          <a:blip r:embed="rId3"/>
          <a:stretch>
            <a:fillRect/>
          </a:stretch>
        </p:blipFill>
        <p:spPr>
          <a:xfrm>
            <a:off x="7171967" y="2254508"/>
            <a:ext cx="4796132" cy="3972588"/>
          </a:xfrm>
          <a:prstGeom prst="rect">
            <a:avLst/>
          </a:prstGeom>
        </p:spPr>
      </p:pic>
      <p:sp>
        <p:nvSpPr>
          <p:cNvPr id="3" name="TextBox 2">
            <a:extLst>
              <a:ext uri="{FF2B5EF4-FFF2-40B4-BE49-F238E27FC236}">
                <a16:creationId xmlns:a16="http://schemas.microsoft.com/office/drawing/2014/main" id="{99D9CAA6-02D9-4863-865C-274EFAFDD3B9}"/>
              </a:ext>
            </a:extLst>
          </p:cNvPr>
          <p:cNvSpPr txBox="1"/>
          <p:nvPr/>
        </p:nvSpPr>
        <p:spPr>
          <a:xfrm>
            <a:off x="581192" y="2031281"/>
            <a:ext cx="4796132" cy="923330"/>
          </a:xfrm>
          <a:prstGeom prst="rect">
            <a:avLst/>
          </a:prstGeom>
          <a:noFill/>
        </p:spPr>
        <p:txBody>
          <a:bodyPr wrap="square" rtlCol="0">
            <a:spAutoFit/>
          </a:bodyPr>
          <a:lstStyle/>
          <a:p>
            <a:r>
              <a:rPr lang="en-US" dirty="0"/>
              <a:t>The picture below is showing the red led active as the water level to high and the image on the right is clear with a green led active.</a:t>
            </a:r>
          </a:p>
        </p:txBody>
      </p:sp>
    </p:spTree>
    <p:extLst>
      <p:ext uri="{BB962C8B-B14F-4D97-AF65-F5344CB8AC3E}">
        <p14:creationId xmlns:p14="http://schemas.microsoft.com/office/powerpoint/2010/main" val="15996079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B48092-4A2C-4E16-B971-9ACADFFF69E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E586370-B0FB-4108-8B4F-329716A22E3A}">
  <ds:schemaRefs>
    <ds:schemaRef ds:uri="http://schemas.microsoft.com/sharepoint/v3/contenttype/forms"/>
  </ds:schemaRefs>
</ds:datastoreItem>
</file>

<file path=customXml/itemProps3.xml><?xml version="1.0" encoding="utf-8"?>
<ds:datastoreItem xmlns:ds="http://schemas.openxmlformats.org/officeDocument/2006/customXml" ds:itemID="{E503B719-B9A6-4DC9-AA9D-06F16B75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design</Template>
  <TotalTime>185</TotalTime>
  <Words>562</Words>
  <Application>Microsoft Office PowerPoint</Application>
  <PresentationFormat>Widescreen</PresentationFormat>
  <Paragraphs>61</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Gill Sans MT</vt:lpstr>
      <vt:lpstr>Wingdings 2</vt:lpstr>
      <vt:lpstr>Dividend</vt:lpstr>
      <vt:lpstr>ECT315  </vt:lpstr>
      <vt:lpstr>Introduction </vt:lpstr>
      <vt:lpstr>Creating Thingspeak Account and adding Thingspeak Widgets</vt:lpstr>
      <vt:lpstr>ThingSpeak Dashboard</vt:lpstr>
      <vt:lpstr>Lamp Widget</vt:lpstr>
      <vt:lpstr>Numerical Widget</vt:lpstr>
      <vt:lpstr>IOT Flood Monitoring Systems – Part I </vt:lpstr>
      <vt:lpstr>PowerPoint Presentation</vt:lpstr>
      <vt:lpstr>constructed circuit with Red LED is ON &amp; Green Led is ON</vt:lpstr>
      <vt:lpstr>collected data</vt:lpstr>
      <vt:lpstr>IOT Flood Monitoring Systems – Part II </vt:lpstr>
      <vt:lpstr>MATLAB code</vt:lpstr>
      <vt:lpstr>Matlab plot</vt:lpstr>
      <vt:lpstr>collected data</vt:lpstr>
      <vt:lpstr>One dashboard</vt:lpstr>
      <vt:lpstr>Factory Access Control System Using Keypad </vt:lpstr>
      <vt:lpstr>completed constructed circuit</vt:lpstr>
      <vt:lpstr>Code for tinkercad</vt:lpstr>
      <vt:lpstr>circuit showing Red leds is ON when access denied and  Green leds is ON when access Granted</vt:lpstr>
      <vt:lpstr>Serial Monitor screen shot with Access denied</vt:lpstr>
      <vt:lpstr>Temperature and Gas sensors in real time</vt:lpstr>
      <vt:lpstr>Construction of board</vt:lpstr>
      <vt:lpstr>Gas sensor, buzzer, and Temp.</vt:lpstr>
      <vt:lpstr>Gas sensor with smoke</vt:lpstr>
      <vt:lpstr>Thingspeak dashboard</vt:lpstr>
      <vt:lpstr>Thinkspeak dashboard with data from matlab</vt:lpstr>
      <vt:lpstr>Data from Arduino and Matlab</vt:lpstr>
      <vt:lpstr>Conclusion </vt:lpstr>
      <vt:lpstr>Challenges </vt:lpstr>
      <vt:lpstr>Career skills obtained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ECT315  </dc:title>
  <dc:creator>Patrick Norris</dc:creator>
  <cp:lastModifiedBy>Patrick Norris</cp:lastModifiedBy>
  <cp:revision>6</cp:revision>
  <dcterms:created xsi:type="dcterms:W3CDTF">2021-12-08T02:21:09Z</dcterms:created>
  <dcterms:modified xsi:type="dcterms:W3CDTF">2021-12-10T01:27:12Z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