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32"/>
  </p:notesMasterIdLst>
  <p:handoutMasterIdLst>
    <p:handoutMasterId r:id="rId33"/>
  </p:handoutMasterIdLst>
  <p:sldIdLst>
    <p:sldId id="256" r:id="rId5"/>
    <p:sldId id="261" r:id="rId6"/>
    <p:sldId id="262" r:id="rId7"/>
    <p:sldId id="265" r:id="rId8"/>
    <p:sldId id="267" r:id="rId9"/>
    <p:sldId id="268" r:id="rId10"/>
    <p:sldId id="264" r:id="rId11"/>
    <p:sldId id="269" r:id="rId12"/>
    <p:sldId id="270" r:id="rId13"/>
    <p:sldId id="272" r:id="rId14"/>
    <p:sldId id="271" r:id="rId15"/>
    <p:sldId id="273" r:id="rId16"/>
    <p:sldId id="274" r:id="rId17"/>
    <p:sldId id="286" r:id="rId18"/>
    <p:sldId id="279" r:id="rId19"/>
    <p:sldId id="280" r:id="rId20"/>
    <p:sldId id="263" r:id="rId21"/>
    <p:sldId id="281" r:id="rId22"/>
    <p:sldId id="266" r:id="rId23"/>
    <p:sldId id="282" r:id="rId24"/>
    <p:sldId id="275" r:id="rId25"/>
    <p:sldId id="277" r:id="rId26"/>
    <p:sldId id="276" r:id="rId27"/>
    <p:sldId id="260"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48" autoAdjust="0"/>
  </p:normalViewPr>
  <p:slideViewPr>
    <p:cSldViewPr snapToGrid="0">
      <p:cViewPr varScale="1">
        <p:scale>
          <a:sx n="155" d="100"/>
          <a:sy n="155" d="100"/>
        </p:scale>
        <p:origin x="162" y="3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2/21/2022</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2/21/2022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24</a:t>
            </a:fld>
            <a:endParaRPr lang="en-US" dirty="0"/>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2/21/2022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2/21/2022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2/21/2022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2/21/2022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2/21/2022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6000" dirty="0">
                <a:solidFill>
                  <a:schemeClr val="bg1"/>
                </a:solidFill>
              </a:rPr>
              <a:t>Ceis490</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a:normAutofit/>
          </a:bodyPr>
          <a:lstStyle/>
          <a:p>
            <a:r>
              <a:rPr lang="en-US" dirty="0">
                <a:solidFill>
                  <a:srgbClr val="7CEBFF"/>
                </a:solidFill>
              </a:rPr>
              <a:t>By: Patrick Norris</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6AC17C-C5EB-401E-BDF1-379B31BBFB9B}"/>
              </a:ext>
            </a:extLst>
          </p:cNvPr>
          <p:cNvSpPr>
            <a:spLocks noGrp="1"/>
          </p:cNvSpPr>
          <p:nvPr>
            <p:ph type="title"/>
          </p:nvPr>
        </p:nvSpPr>
        <p:spPr/>
        <p:txBody>
          <a:bodyPr/>
          <a:lstStyle/>
          <a:p>
            <a:r>
              <a:rPr lang="en-US" dirty="0"/>
              <a:t>Push notifications via SNS</a:t>
            </a:r>
          </a:p>
        </p:txBody>
      </p:sp>
      <p:sp>
        <p:nvSpPr>
          <p:cNvPr id="6" name="TextBox 5">
            <a:extLst>
              <a:ext uri="{FF2B5EF4-FFF2-40B4-BE49-F238E27FC236}">
                <a16:creationId xmlns:a16="http://schemas.microsoft.com/office/drawing/2014/main" id="{2EE6B8FF-1A2F-4ACE-9A00-F55A91DFCE2A}"/>
              </a:ext>
            </a:extLst>
          </p:cNvPr>
          <p:cNvSpPr txBox="1"/>
          <p:nvPr/>
        </p:nvSpPr>
        <p:spPr>
          <a:xfrm>
            <a:off x="488611" y="2921168"/>
            <a:ext cx="11231065"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Create a topic and subscription </a:t>
            </a:r>
          </a:p>
          <a:p>
            <a:pPr marL="342900" indent="-342900">
              <a:buFont typeface="Arial" panose="020B0604020202020204" pitchFamily="34" charset="0"/>
              <a:buChar char="•"/>
            </a:pPr>
            <a:r>
              <a:rPr lang="en-US" sz="2000" dirty="0"/>
              <a:t>Create IoT Rule</a:t>
            </a:r>
          </a:p>
          <a:p>
            <a:pPr marL="342900" indent="-342900">
              <a:buFont typeface="Arial" panose="020B0604020202020204" pitchFamily="34" charset="0"/>
              <a:buChar char="•"/>
            </a:pPr>
            <a:r>
              <a:rPr lang="en-US" sz="2000" dirty="0"/>
              <a:t>Send push </a:t>
            </a:r>
            <a:r>
              <a:rPr lang="en-US" sz="2000" dirty="0" err="1"/>
              <a:t>notifitcation</a:t>
            </a:r>
            <a:r>
              <a:rPr lang="en-US" sz="2000" dirty="0"/>
              <a:t> </a:t>
            </a:r>
          </a:p>
        </p:txBody>
      </p:sp>
    </p:spTree>
    <p:extLst>
      <p:ext uri="{BB962C8B-B14F-4D97-AF65-F5344CB8AC3E}">
        <p14:creationId xmlns:p14="http://schemas.microsoft.com/office/powerpoint/2010/main" val="602242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692CD38-A1C0-42B6-859A-CFAB2F8D4B98}"/>
              </a:ext>
            </a:extLst>
          </p:cNvPr>
          <p:cNvPicPr>
            <a:picLocks noGrp="1" noChangeAspect="1"/>
          </p:cNvPicPr>
          <p:nvPr>
            <p:ph idx="4294967295"/>
          </p:nvPr>
        </p:nvPicPr>
        <p:blipFill>
          <a:blip r:embed="rId2"/>
          <a:stretch>
            <a:fillRect/>
          </a:stretch>
        </p:blipFill>
        <p:spPr>
          <a:xfrm>
            <a:off x="6781800" y="2082800"/>
            <a:ext cx="5410200" cy="2722563"/>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2438400"/>
            <a:ext cx="2133600" cy="1295400"/>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internet browser window with the “Subscription confirmed!” message.</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9144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dk1"/>
                </a:solidFill>
              </a:rPr>
              <a:t>Create a topic and subscription</a:t>
            </a:r>
            <a:endParaRPr lang="en-US" sz="2800" dirty="0"/>
          </a:p>
        </p:txBody>
      </p:sp>
    </p:spTree>
    <p:extLst>
      <p:ext uri="{BB962C8B-B14F-4D97-AF65-F5344CB8AC3E}">
        <p14:creationId xmlns:p14="http://schemas.microsoft.com/office/powerpoint/2010/main" val="319449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B48B829-6F5F-46A5-853F-21A9ABD219B6}"/>
              </a:ext>
            </a:extLst>
          </p:cNvPr>
          <p:cNvPicPr>
            <a:picLocks noGrp="1" noChangeAspect="1"/>
          </p:cNvPicPr>
          <p:nvPr>
            <p:ph idx="4294967295"/>
          </p:nvPr>
        </p:nvPicPr>
        <p:blipFill>
          <a:blip r:embed="rId2"/>
          <a:stretch>
            <a:fillRect/>
          </a:stretch>
        </p:blipFill>
        <p:spPr>
          <a:xfrm>
            <a:off x="6781800" y="828675"/>
            <a:ext cx="5410200" cy="5230813"/>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2057400"/>
            <a:ext cx="2133600" cy="2133600"/>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err="1"/>
              <a:t>myComputerDataTopicRule</a:t>
            </a:r>
            <a:r>
              <a:rPr lang="en-US" sz="1600" dirty="0"/>
              <a:t> page, with the enabled status, rule query statement, and actions being displayed.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2800" dirty="0">
                <a:solidFill>
                  <a:schemeClr val="dk1"/>
                </a:solidFill>
              </a:rPr>
              <a:t>Create an </a:t>
            </a:r>
          </a:p>
          <a:p>
            <a:pPr algn="l">
              <a:spcBef>
                <a:spcPts val="0"/>
              </a:spcBef>
              <a:defRPr/>
            </a:pPr>
            <a:r>
              <a:rPr lang="en-US" sz="2800" dirty="0">
                <a:solidFill>
                  <a:schemeClr val="dk1"/>
                </a:solidFill>
              </a:rPr>
              <a:t>IoT rule</a:t>
            </a:r>
          </a:p>
        </p:txBody>
      </p:sp>
    </p:spTree>
    <p:extLst>
      <p:ext uri="{BB962C8B-B14F-4D97-AF65-F5344CB8AC3E}">
        <p14:creationId xmlns:p14="http://schemas.microsoft.com/office/powerpoint/2010/main" val="327824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87C69D8-D22C-4F80-BC7D-B8ADCB5EB30C}"/>
              </a:ext>
            </a:extLst>
          </p:cNvPr>
          <p:cNvPicPr>
            <a:picLocks noGrp="1" noChangeAspect="1"/>
          </p:cNvPicPr>
          <p:nvPr>
            <p:ph idx="4294967295"/>
          </p:nvPr>
        </p:nvPicPr>
        <p:blipFill>
          <a:blip r:embed="rId2"/>
          <a:stretch>
            <a:fillRect/>
          </a:stretch>
        </p:blipFill>
        <p:spPr>
          <a:xfrm>
            <a:off x="6781800" y="2824163"/>
            <a:ext cx="5410200" cy="1239837"/>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2057400"/>
            <a:ext cx="2209800" cy="2133600"/>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AWS notification message, with the </a:t>
            </a:r>
            <a:r>
              <a:rPr lang="en-US" sz="1600" i="1" dirty="0" err="1"/>
              <a:t>usedMemoryPercentage</a:t>
            </a:r>
            <a:r>
              <a:rPr lang="en-US" sz="1600" dirty="0"/>
              <a:t> value that triggered the message being displayed.</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2800" dirty="0">
                <a:solidFill>
                  <a:schemeClr val="dk1"/>
                </a:solidFill>
              </a:rPr>
              <a:t>Send a push notification</a:t>
            </a:r>
          </a:p>
        </p:txBody>
      </p:sp>
    </p:spTree>
    <p:extLst>
      <p:ext uri="{BB962C8B-B14F-4D97-AF65-F5344CB8AC3E}">
        <p14:creationId xmlns:p14="http://schemas.microsoft.com/office/powerpoint/2010/main" val="365877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7794-60DE-4BE7-B45E-4CCF822B76D0}"/>
              </a:ext>
            </a:extLst>
          </p:cNvPr>
          <p:cNvSpPr>
            <a:spLocks noGrp="1"/>
          </p:cNvSpPr>
          <p:nvPr>
            <p:ph type="title"/>
          </p:nvPr>
        </p:nvSpPr>
        <p:spPr/>
        <p:txBody>
          <a:bodyPr/>
          <a:lstStyle/>
          <a:p>
            <a:r>
              <a:rPr lang="en-US" sz="2800" dirty="0">
                <a:solidFill>
                  <a:schemeClr val="bg1"/>
                </a:solidFill>
              </a:rPr>
              <a:t>IoT: Capabilities, Now and the Future</a:t>
            </a:r>
            <a:endParaRPr lang="en-US" dirty="0"/>
          </a:p>
        </p:txBody>
      </p:sp>
      <p:sp>
        <p:nvSpPr>
          <p:cNvPr id="3" name="TextBox 2">
            <a:extLst>
              <a:ext uri="{FF2B5EF4-FFF2-40B4-BE49-F238E27FC236}">
                <a16:creationId xmlns:a16="http://schemas.microsoft.com/office/drawing/2014/main" id="{D0A44441-468B-44F3-975D-77F06CE9AC49}"/>
              </a:ext>
            </a:extLst>
          </p:cNvPr>
          <p:cNvSpPr txBox="1"/>
          <p:nvPr/>
        </p:nvSpPr>
        <p:spPr>
          <a:xfrm>
            <a:off x="451022" y="2100649"/>
            <a:ext cx="11257005"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following slides are from a paper about IoT history as well as the capabilities of its current status and where it can go.</a:t>
            </a:r>
          </a:p>
        </p:txBody>
      </p:sp>
    </p:spTree>
    <p:extLst>
      <p:ext uri="{BB962C8B-B14F-4D97-AF65-F5344CB8AC3E}">
        <p14:creationId xmlns:p14="http://schemas.microsoft.com/office/powerpoint/2010/main" val="3238934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E55F-B973-4CEF-8CB3-18A5D166CDA4}"/>
              </a:ext>
            </a:extLst>
          </p:cNvPr>
          <p:cNvSpPr>
            <a:spLocks noGrp="1"/>
          </p:cNvSpPr>
          <p:nvPr>
            <p:ph type="title" idx="4294967295"/>
          </p:nvPr>
        </p:nvSpPr>
        <p:spPr>
          <a:xfrm>
            <a:off x="0" y="701675"/>
            <a:ext cx="11029950" cy="1014413"/>
          </a:xfrm>
        </p:spPr>
        <p:txBody>
          <a:bodyPr/>
          <a:lstStyle/>
          <a:p>
            <a:r>
              <a:rPr lang="en-US" dirty="0"/>
              <a:t>Introduction with history</a:t>
            </a:r>
          </a:p>
        </p:txBody>
      </p:sp>
      <p:sp>
        <p:nvSpPr>
          <p:cNvPr id="3" name="Content Placeholder 2">
            <a:extLst>
              <a:ext uri="{FF2B5EF4-FFF2-40B4-BE49-F238E27FC236}">
                <a16:creationId xmlns:a16="http://schemas.microsoft.com/office/drawing/2014/main" id="{2D34034F-F662-4918-8057-13EA9D58858E}"/>
              </a:ext>
            </a:extLst>
          </p:cNvPr>
          <p:cNvSpPr>
            <a:spLocks noGrp="1"/>
          </p:cNvSpPr>
          <p:nvPr>
            <p:ph idx="4294967295"/>
          </p:nvPr>
        </p:nvSpPr>
        <p:spPr>
          <a:xfrm>
            <a:off x="400050" y="877329"/>
            <a:ext cx="11029950" cy="3542571"/>
          </a:xfrm>
        </p:spPr>
        <p:txBody>
          <a:bodyPr/>
          <a:lstStyle/>
          <a:p>
            <a:r>
              <a:rPr lang="en-US" sz="1800" dirty="0">
                <a:effectLst/>
                <a:latin typeface="Times New Roman" panose="02020603050405020304" pitchFamily="18" charset="0"/>
                <a:ea typeface="Calibri" panose="020F0502020204030204" pitchFamily="34" charset="0"/>
              </a:rPr>
              <a:t>1832, the start was connecting two telegraphs for direct communication.</a:t>
            </a:r>
          </a:p>
          <a:p>
            <a:r>
              <a:rPr lang="en-US" sz="1800" dirty="0">
                <a:effectLst/>
                <a:latin typeface="Times New Roman" panose="02020603050405020304" pitchFamily="18" charset="0"/>
                <a:ea typeface="Calibri" panose="020F0502020204030204" pitchFamily="34" charset="0"/>
              </a:rPr>
              <a:t>In 1980’s a group of local programmers used some micro-switches along with the use internet to see if a vending machine had drinks available or not. </a:t>
            </a:r>
            <a:endParaRPr lang="en-US"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opularity of IoT it only start to take track in 2010 as there were about 12.5 billion devices connected.</a:t>
            </a:r>
            <a:endParaRPr lang="en-US" dirty="0"/>
          </a:p>
        </p:txBody>
      </p:sp>
    </p:spTree>
    <p:extLst>
      <p:ext uri="{BB962C8B-B14F-4D97-AF65-F5344CB8AC3E}">
        <p14:creationId xmlns:p14="http://schemas.microsoft.com/office/powerpoint/2010/main" val="528428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31B58-891D-446A-B747-5C5D41304111}"/>
              </a:ext>
            </a:extLst>
          </p:cNvPr>
          <p:cNvSpPr>
            <a:spLocks noGrp="1"/>
          </p:cNvSpPr>
          <p:nvPr>
            <p:ph type="title" idx="4294967295"/>
          </p:nvPr>
        </p:nvSpPr>
        <p:spPr>
          <a:xfrm>
            <a:off x="0" y="701675"/>
            <a:ext cx="11029950" cy="1014413"/>
          </a:xfrm>
        </p:spPr>
        <p:txBody>
          <a:bodyPr/>
          <a:lstStyle/>
          <a:p>
            <a:r>
              <a:rPr lang="en-US" dirty="0">
                <a:solidFill>
                  <a:schemeClr val="tx1"/>
                </a:solidFill>
              </a:rPr>
              <a:t>What is IoT?		</a:t>
            </a:r>
          </a:p>
        </p:txBody>
      </p:sp>
      <p:sp>
        <p:nvSpPr>
          <p:cNvPr id="3" name="Content Placeholder 2">
            <a:extLst>
              <a:ext uri="{FF2B5EF4-FFF2-40B4-BE49-F238E27FC236}">
                <a16:creationId xmlns:a16="http://schemas.microsoft.com/office/drawing/2014/main" id="{BDB8BDD1-3311-4ED0-9607-CE30BB3CEDD8}"/>
              </a:ext>
            </a:extLst>
          </p:cNvPr>
          <p:cNvSpPr>
            <a:spLocks noGrp="1"/>
          </p:cNvSpPr>
          <p:nvPr>
            <p:ph idx="4294967295"/>
          </p:nvPr>
        </p:nvSpPr>
        <p:spPr>
          <a:xfrm>
            <a:off x="0" y="1075295"/>
            <a:ext cx="11029950" cy="3678238"/>
          </a:xfrm>
        </p:spPr>
        <p:txBody>
          <a:bodyPr/>
          <a:lstStyle/>
          <a:p>
            <a:r>
              <a:rPr lang="en-US" sz="1800" dirty="0">
                <a:effectLst/>
                <a:latin typeface="Times New Roman" panose="02020603050405020304" pitchFamily="18" charset="0"/>
                <a:ea typeface="Calibri" panose="020F0502020204030204" pitchFamily="34" charset="0"/>
              </a:rPr>
              <a:t>IoT is a device that is connected to another, that can be a sensor connected to a module that is connected to the internet to push the data the is being read out to an end point.</a:t>
            </a:r>
          </a:p>
          <a:p>
            <a:r>
              <a:rPr lang="en-US" sz="1800" dirty="0">
                <a:effectLst/>
                <a:latin typeface="Times New Roman" panose="02020603050405020304" pitchFamily="18" charset="0"/>
                <a:ea typeface="Calibri" panose="020F0502020204030204" pitchFamily="34" charset="0"/>
              </a:rPr>
              <a:t>Ring Doorbell, Smart thermostats</a:t>
            </a:r>
            <a:r>
              <a:rPr lang="en-US" dirty="0">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Smart Cities, etc.</a:t>
            </a:r>
            <a:endParaRPr lang="en-US" dirty="0"/>
          </a:p>
        </p:txBody>
      </p:sp>
    </p:spTree>
    <p:extLst>
      <p:ext uri="{BB962C8B-B14F-4D97-AF65-F5344CB8AC3E}">
        <p14:creationId xmlns:p14="http://schemas.microsoft.com/office/powerpoint/2010/main" val="3071354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891A6-1E71-4D52-9AEC-403CB4E44E5F}"/>
              </a:ext>
            </a:extLst>
          </p:cNvPr>
          <p:cNvSpPr>
            <a:spLocks noGrp="1"/>
          </p:cNvSpPr>
          <p:nvPr>
            <p:ph type="title" idx="4294967295"/>
          </p:nvPr>
        </p:nvSpPr>
        <p:spPr>
          <a:xfrm>
            <a:off x="259492" y="132723"/>
            <a:ext cx="11029950" cy="1014413"/>
          </a:xfrm>
        </p:spPr>
        <p:txBody>
          <a:bodyPr/>
          <a:lstStyle/>
          <a:p>
            <a:r>
              <a:rPr lang="en-US" dirty="0">
                <a:solidFill>
                  <a:schemeClr val="tx1"/>
                </a:solidFill>
              </a:rPr>
              <a:t>IoT layers </a:t>
            </a:r>
          </a:p>
        </p:txBody>
      </p:sp>
      <p:pic>
        <p:nvPicPr>
          <p:cNvPr id="4" name="Content Placeholder 3" descr="Graphical user interface, diagram, application&#10;&#10;Description automatically generated">
            <a:extLst>
              <a:ext uri="{FF2B5EF4-FFF2-40B4-BE49-F238E27FC236}">
                <a16:creationId xmlns:a16="http://schemas.microsoft.com/office/drawing/2014/main" id="{B0A164A0-F25B-46D9-8E83-EE955FC4E71C}"/>
              </a:ext>
            </a:extLst>
          </p:cNvPr>
          <p:cNvPicPr>
            <a:picLocks noGrp="1" noChangeAspect="1"/>
          </p:cNvPicPr>
          <p:nvPr>
            <p:ph idx="4294967295"/>
          </p:nvPr>
        </p:nvPicPr>
        <p:blipFill>
          <a:blip r:embed="rId2"/>
          <a:stretch>
            <a:fillRect/>
          </a:stretch>
        </p:blipFill>
        <p:spPr>
          <a:xfrm>
            <a:off x="2082114" y="1332428"/>
            <a:ext cx="7224713" cy="4454525"/>
          </a:xfrm>
          <a:prstGeom prst="rect">
            <a:avLst/>
          </a:prstGeom>
        </p:spPr>
      </p:pic>
      <p:sp>
        <p:nvSpPr>
          <p:cNvPr id="5" name="TextBox 4">
            <a:extLst>
              <a:ext uri="{FF2B5EF4-FFF2-40B4-BE49-F238E27FC236}">
                <a16:creationId xmlns:a16="http://schemas.microsoft.com/office/drawing/2014/main" id="{2191759B-C858-4CEF-8910-C7E524A395B1}"/>
              </a:ext>
            </a:extLst>
          </p:cNvPr>
          <p:cNvSpPr txBox="1"/>
          <p:nvPr/>
        </p:nvSpPr>
        <p:spPr>
          <a:xfrm>
            <a:off x="5117242" y="6355945"/>
            <a:ext cx="609497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(Syed et al., 2021)</a:t>
            </a:r>
            <a:endParaRPr lang="en-US" dirty="0"/>
          </a:p>
        </p:txBody>
      </p:sp>
    </p:spTree>
    <p:extLst>
      <p:ext uri="{BB962C8B-B14F-4D97-AF65-F5344CB8AC3E}">
        <p14:creationId xmlns:p14="http://schemas.microsoft.com/office/powerpoint/2010/main" val="419369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ADB1-137E-4A58-AE6E-A3601B09F088}"/>
              </a:ext>
            </a:extLst>
          </p:cNvPr>
          <p:cNvSpPr>
            <a:spLocks noGrp="1"/>
          </p:cNvSpPr>
          <p:nvPr>
            <p:ph type="title" idx="4294967295"/>
          </p:nvPr>
        </p:nvSpPr>
        <p:spPr>
          <a:xfrm>
            <a:off x="0" y="701675"/>
            <a:ext cx="11029950" cy="1014413"/>
          </a:xfrm>
        </p:spPr>
        <p:txBody>
          <a:bodyPr/>
          <a:lstStyle/>
          <a:p>
            <a:r>
              <a:rPr lang="en-US" dirty="0">
                <a:solidFill>
                  <a:schemeClr val="tx1"/>
                </a:solidFill>
              </a:rPr>
              <a:t>CONT.</a:t>
            </a:r>
          </a:p>
        </p:txBody>
      </p:sp>
      <p:pic>
        <p:nvPicPr>
          <p:cNvPr id="4" name="Picture 3">
            <a:extLst>
              <a:ext uri="{FF2B5EF4-FFF2-40B4-BE49-F238E27FC236}">
                <a16:creationId xmlns:a16="http://schemas.microsoft.com/office/drawing/2014/main" id="{C039C683-2CA6-41B1-9419-72BCD67482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2641" y="1815810"/>
            <a:ext cx="6246717" cy="4731619"/>
          </a:xfrm>
          <a:prstGeom prst="rect">
            <a:avLst/>
          </a:prstGeom>
          <a:noFill/>
          <a:ln>
            <a:noFill/>
          </a:ln>
        </p:spPr>
      </p:pic>
      <p:sp>
        <p:nvSpPr>
          <p:cNvPr id="3" name="TextBox 2">
            <a:extLst>
              <a:ext uri="{FF2B5EF4-FFF2-40B4-BE49-F238E27FC236}">
                <a16:creationId xmlns:a16="http://schemas.microsoft.com/office/drawing/2014/main" id="{C44B605B-7087-4DBE-B434-7613FFE3DC05}"/>
              </a:ext>
            </a:extLst>
          </p:cNvPr>
          <p:cNvSpPr txBox="1"/>
          <p:nvPr/>
        </p:nvSpPr>
        <p:spPr>
          <a:xfrm>
            <a:off x="976184" y="3105834"/>
            <a:ext cx="1365421" cy="646331"/>
          </a:xfrm>
          <a:prstGeom prst="rect">
            <a:avLst/>
          </a:prstGeom>
          <a:noFill/>
        </p:spPr>
        <p:txBody>
          <a:bodyPr wrap="square" rtlCol="0">
            <a:spAutoFit/>
          </a:bodyPr>
          <a:lstStyle/>
          <a:p>
            <a:r>
              <a:rPr lang="en-US" dirty="0"/>
              <a:t>IoT Smart City Layout</a:t>
            </a:r>
          </a:p>
        </p:txBody>
      </p:sp>
      <p:sp>
        <p:nvSpPr>
          <p:cNvPr id="6" name="TextBox 5">
            <a:extLst>
              <a:ext uri="{FF2B5EF4-FFF2-40B4-BE49-F238E27FC236}">
                <a16:creationId xmlns:a16="http://schemas.microsoft.com/office/drawing/2014/main" id="{9791F97D-2E1E-4B62-99D7-00CBE37F42D3}"/>
              </a:ext>
            </a:extLst>
          </p:cNvPr>
          <p:cNvSpPr txBox="1"/>
          <p:nvPr/>
        </p:nvSpPr>
        <p:spPr>
          <a:xfrm>
            <a:off x="4913355" y="6547429"/>
            <a:ext cx="609497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(Marques et al., 2018)</a:t>
            </a:r>
            <a:endParaRPr lang="en-US" dirty="0"/>
          </a:p>
        </p:txBody>
      </p:sp>
    </p:spTree>
    <p:extLst>
      <p:ext uri="{BB962C8B-B14F-4D97-AF65-F5344CB8AC3E}">
        <p14:creationId xmlns:p14="http://schemas.microsoft.com/office/powerpoint/2010/main" val="2530501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75C5-07ED-453E-93AF-92308E05902E}"/>
              </a:ext>
            </a:extLst>
          </p:cNvPr>
          <p:cNvSpPr>
            <a:spLocks noGrp="1"/>
          </p:cNvSpPr>
          <p:nvPr>
            <p:ph type="title" idx="4294967295"/>
          </p:nvPr>
        </p:nvSpPr>
        <p:spPr>
          <a:xfrm>
            <a:off x="0" y="701675"/>
            <a:ext cx="11029950" cy="1014413"/>
          </a:xfrm>
        </p:spPr>
        <p:txBody>
          <a:bodyPr/>
          <a:lstStyle/>
          <a:p>
            <a:r>
              <a:rPr lang="en-US" dirty="0">
                <a:solidFill>
                  <a:schemeClr val="tx1"/>
                </a:solidFill>
              </a:rPr>
              <a:t>Industry </a:t>
            </a:r>
            <a:r>
              <a:rPr lang="en-US" dirty="0" err="1">
                <a:solidFill>
                  <a:schemeClr val="tx1"/>
                </a:solidFill>
              </a:rPr>
              <a:t>particpation</a:t>
            </a:r>
            <a:endParaRPr lang="en-US" dirty="0">
              <a:solidFill>
                <a:schemeClr val="tx1"/>
              </a:solidFill>
            </a:endParaRPr>
          </a:p>
        </p:txBody>
      </p:sp>
      <p:sp>
        <p:nvSpPr>
          <p:cNvPr id="3" name="Content Placeholder 2">
            <a:extLst>
              <a:ext uri="{FF2B5EF4-FFF2-40B4-BE49-F238E27FC236}">
                <a16:creationId xmlns:a16="http://schemas.microsoft.com/office/drawing/2014/main" id="{163D3F33-DB66-4ECC-AD6A-95DA7910F06D}"/>
              </a:ext>
            </a:extLst>
          </p:cNvPr>
          <p:cNvSpPr>
            <a:spLocks noGrp="1"/>
          </p:cNvSpPr>
          <p:nvPr>
            <p:ph idx="4294967295"/>
          </p:nvPr>
        </p:nvSpPr>
        <p:spPr>
          <a:xfrm>
            <a:off x="0" y="2193925"/>
            <a:ext cx="4144963" cy="3678238"/>
          </a:xfrm>
        </p:spPr>
        <p:txBody>
          <a:bodyPr/>
          <a:lstStyle/>
          <a:p>
            <a:r>
              <a:rPr lang="en-US" dirty="0"/>
              <a:t>GE (General Electric Company)</a:t>
            </a:r>
          </a:p>
          <a:p>
            <a:r>
              <a:rPr lang="en-US" dirty="0"/>
              <a:t>Cisco</a:t>
            </a:r>
          </a:p>
          <a:p>
            <a:r>
              <a:rPr lang="en-US" dirty="0"/>
              <a:t>Amazon (AWS)</a:t>
            </a:r>
          </a:p>
          <a:p>
            <a:r>
              <a:rPr lang="en-US" dirty="0"/>
              <a:t>Google</a:t>
            </a:r>
          </a:p>
          <a:p>
            <a:r>
              <a:rPr lang="en-US" dirty="0"/>
              <a:t>Microsoft</a:t>
            </a:r>
          </a:p>
        </p:txBody>
      </p:sp>
      <p:pic>
        <p:nvPicPr>
          <p:cNvPr id="4" name="Picture 3" descr="Table&#10;&#10;Description automatically generated">
            <a:extLst>
              <a:ext uri="{FF2B5EF4-FFF2-40B4-BE49-F238E27FC236}">
                <a16:creationId xmlns:a16="http://schemas.microsoft.com/office/drawing/2014/main" id="{3FEAF37C-A02A-43A9-A92E-EC01A0C75017}"/>
              </a:ext>
            </a:extLst>
          </p:cNvPr>
          <p:cNvPicPr>
            <a:picLocks noChangeAspect="1"/>
          </p:cNvPicPr>
          <p:nvPr/>
        </p:nvPicPr>
        <p:blipFill>
          <a:blip r:embed="rId2"/>
          <a:stretch>
            <a:fillRect/>
          </a:stretch>
        </p:blipFill>
        <p:spPr>
          <a:xfrm>
            <a:off x="5529177" y="3084436"/>
            <a:ext cx="5943600" cy="2144395"/>
          </a:xfrm>
          <a:prstGeom prst="rect">
            <a:avLst/>
          </a:prstGeom>
        </p:spPr>
      </p:pic>
      <p:sp>
        <p:nvSpPr>
          <p:cNvPr id="6" name="TextBox 5">
            <a:extLst>
              <a:ext uri="{FF2B5EF4-FFF2-40B4-BE49-F238E27FC236}">
                <a16:creationId xmlns:a16="http://schemas.microsoft.com/office/drawing/2014/main" id="{650327F0-58AA-42A2-AABD-7DA80ADB75AF}"/>
              </a:ext>
            </a:extLst>
          </p:cNvPr>
          <p:cNvSpPr txBox="1"/>
          <p:nvPr/>
        </p:nvSpPr>
        <p:spPr>
          <a:xfrm>
            <a:off x="9144515" y="5228831"/>
            <a:ext cx="609497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dirty="0" err="1">
                <a:effectLst/>
                <a:latin typeface="Calibri" panose="020F0502020204030204" pitchFamily="34" charset="0"/>
                <a:ea typeface="Calibri" panose="020F0502020204030204" pitchFamily="34" charset="0"/>
                <a:cs typeface="Arial" panose="020B0604020202020204" pitchFamily="34" charset="0"/>
              </a:rPr>
              <a:t>Strukhoff</a:t>
            </a:r>
            <a:r>
              <a:rPr lang="en-US" sz="1800" dirty="0">
                <a:effectLst/>
                <a:latin typeface="Calibri" panose="020F0502020204030204" pitchFamily="34" charset="0"/>
                <a:ea typeface="Calibri" panose="020F0502020204030204" pitchFamily="34" charset="0"/>
                <a:cs typeface="Arial" panose="020B0604020202020204" pitchFamily="34" charset="0"/>
              </a:rPr>
              <a:t> et al., 2016)</a:t>
            </a:r>
            <a:endParaRPr lang="en-US" dirty="0"/>
          </a:p>
        </p:txBody>
      </p:sp>
    </p:spTree>
    <p:extLst>
      <p:ext uri="{BB962C8B-B14F-4D97-AF65-F5344CB8AC3E}">
        <p14:creationId xmlns:p14="http://schemas.microsoft.com/office/powerpoint/2010/main" val="207930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7409-7632-432F-AA89-AD8FAC67BF2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C5A60A2-F772-4B5A-819B-E4D5167A77C5}"/>
              </a:ext>
            </a:extLst>
          </p:cNvPr>
          <p:cNvSpPr>
            <a:spLocks noGrp="1"/>
          </p:cNvSpPr>
          <p:nvPr>
            <p:ph idx="1"/>
          </p:nvPr>
        </p:nvSpPr>
        <p:spPr/>
        <p:txBody>
          <a:bodyPr/>
          <a:lstStyle/>
          <a:p>
            <a:r>
              <a:rPr lang="en-US" dirty="0"/>
              <a:t>The following slides are using Amazon AWS and a personal computer as and IoT device</a:t>
            </a:r>
          </a:p>
          <a:p>
            <a:r>
              <a:rPr lang="en-US" dirty="0"/>
              <a:t>Using AWS to step up a communication path with a personal computer then setting up a push notification</a:t>
            </a:r>
          </a:p>
          <a:p>
            <a:r>
              <a:rPr lang="en-US" dirty="0"/>
              <a:t>This code and AWS feature will send a push notification when the ram usage of the personal computer hits a limit</a:t>
            </a:r>
          </a:p>
        </p:txBody>
      </p:sp>
    </p:spTree>
    <p:extLst>
      <p:ext uri="{BB962C8B-B14F-4D97-AF65-F5344CB8AC3E}">
        <p14:creationId xmlns:p14="http://schemas.microsoft.com/office/powerpoint/2010/main" val="2601527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2BDF-6EE3-4761-9790-73CE36133939}"/>
              </a:ext>
            </a:extLst>
          </p:cNvPr>
          <p:cNvSpPr>
            <a:spLocks noGrp="1"/>
          </p:cNvSpPr>
          <p:nvPr>
            <p:ph type="title" idx="4294967295"/>
          </p:nvPr>
        </p:nvSpPr>
        <p:spPr>
          <a:xfrm>
            <a:off x="400050" y="152400"/>
            <a:ext cx="11029950" cy="1014413"/>
          </a:xfrm>
        </p:spPr>
        <p:txBody>
          <a:bodyPr/>
          <a:lstStyle/>
          <a:p>
            <a:r>
              <a:rPr lang="en-US" dirty="0">
                <a:solidFill>
                  <a:schemeClr val="tx1"/>
                </a:solidFill>
              </a:rPr>
              <a:t>The Future of </a:t>
            </a:r>
            <a:r>
              <a:rPr lang="en-US" dirty="0" err="1">
                <a:solidFill>
                  <a:schemeClr val="tx1"/>
                </a:solidFill>
              </a:rPr>
              <a:t>Iot</a:t>
            </a:r>
            <a:r>
              <a:rPr lang="en-US" dirty="0">
                <a:solidFill>
                  <a:schemeClr val="tx1"/>
                </a:solidFill>
              </a:rPr>
              <a:t> </a:t>
            </a:r>
          </a:p>
        </p:txBody>
      </p:sp>
      <p:sp>
        <p:nvSpPr>
          <p:cNvPr id="4" name="TextBox 3">
            <a:extLst>
              <a:ext uri="{FF2B5EF4-FFF2-40B4-BE49-F238E27FC236}">
                <a16:creationId xmlns:a16="http://schemas.microsoft.com/office/drawing/2014/main" id="{81E69D57-C2DF-4883-B6E1-EE290DFE025D}"/>
              </a:ext>
            </a:extLst>
          </p:cNvPr>
          <p:cNvSpPr txBox="1"/>
          <p:nvPr/>
        </p:nvSpPr>
        <p:spPr>
          <a:xfrm>
            <a:off x="3255078" y="2644170"/>
            <a:ext cx="5681844" cy="1569660"/>
          </a:xfrm>
          <a:prstGeom prst="rect">
            <a:avLst/>
          </a:prstGeom>
          <a:noFill/>
        </p:spPr>
        <p:txBody>
          <a:bodyPr wrap="square" rtlCol="0">
            <a:spAutoFit/>
          </a:bodyPr>
          <a:lstStyle/>
          <a:p>
            <a:r>
              <a:rPr lang="en-US" sz="9600" dirty="0"/>
              <a:t>ENDLESS!!</a:t>
            </a:r>
          </a:p>
        </p:txBody>
      </p:sp>
    </p:spTree>
    <p:extLst>
      <p:ext uri="{BB962C8B-B14F-4D97-AF65-F5344CB8AC3E}">
        <p14:creationId xmlns:p14="http://schemas.microsoft.com/office/powerpoint/2010/main" val="673914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9FEC1-D364-463E-975A-BE0036CE5049}"/>
              </a:ext>
            </a:extLst>
          </p:cNvPr>
          <p:cNvSpPr>
            <a:spLocks noGrp="1"/>
          </p:cNvSpPr>
          <p:nvPr>
            <p:ph type="title"/>
          </p:nvPr>
        </p:nvSpPr>
        <p:spPr/>
        <p:txBody>
          <a:bodyPr/>
          <a:lstStyle/>
          <a:p>
            <a:r>
              <a:rPr lang="en-US" dirty="0"/>
              <a:t>Challenges </a:t>
            </a:r>
          </a:p>
        </p:txBody>
      </p:sp>
      <p:sp>
        <p:nvSpPr>
          <p:cNvPr id="3" name="TextBox 2">
            <a:extLst>
              <a:ext uri="{FF2B5EF4-FFF2-40B4-BE49-F238E27FC236}">
                <a16:creationId xmlns:a16="http://schemas.microsoft.com/office/drawing/2014/main" id="{F949DEB3-0D2B-49F1-A720-26D462369AE2}"/>
              </a:ext>
            </a:extLst>
          </p:cNvPr>
          <p:cNvSpPr txBox="1"/>
          <p:nvPr/>
        </p:nvSpPr>
        <p:spPr>
          <a:xfrm>
            <a:off x="469557" y="2193324"/>
            <a:ext cx="11238470" cy="167090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Issue with code</a:t>
            </a:r>
          </a:p>
          <a:p>
            <a:pPr marL="285750" indent="-285750">
              <a:lnSpc>
                <a:spcPct val="200000"/>
              </a:lnSpc>
              <a:buFont typeface="Arial" panose="020B0604020202020204" pitchFamily="34" charset="0"/>
              <a:buChar char="•"/>
            </a:pPr>
            <a:r>
              <a:rPr lang="en-US" dirty="0"/>
              <a:t>Issue with AWS response</a:t>
            </a:r>
          </a:p>
          <a:p>
            <a:pPr marL="285750" indent="-285750">
              <a:lnSpc>
                <a:spcPct val="200000"/>
              </a:lnSpc>
              <a:buFont typeface="Arial" panose="020B0604020202020204" pitchFamily="34" charset="0"/>
              <a:buChar char="•"/>
            </a:pPr>
            <a:r>
              <a:rPr lang="en-US" dirty="0"/>
              <a:t>Understanding process </a:t>
            </a:r>
          </a:p>
        </p:txBody>
      </p:sp>
    </p:spTree>
    <p:extLst>
      <p:ext uri="{BB962C8B-B14F-4D97-AF65-F5344CB8AC3E}">
        <p14:creationId xmlns:p14="http://schemas.microsoft.com/office/powerpoint/2010/main" val="2731020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2180-A8C0-4E7C-9F82-0BAD2C9D1F44}"/>
              </a:ext>
            </a:extLst>
          </p:cNvPr>
          <p:cNvSpPr>
            <a:spLocks noGrp="1"/>
          </p:cNvSpPr>
          <p:nvPr>
            <p:ph type="title"/>
          </p:nvPr>
        </p:nvSpPr>
        <p:spPr/>
        <p:txBody>
          <a:bodyPr/>
          <a:lstStyle/>
          <a:p>
            <a:r>
              <a:rPr lang="en-US" dirty="0"/>
              <a:t>Career skills</a:t>
            </a:r>
          </a:p>
        </p:txBody>
      </p:sp>
      <p:sp>
        <p:nvSpPr>
          <p:cNvPr id="3" name="TextBox 2">
            <a:extLst>
              <a:ext uri="{FF2B5EF4-FFF2-40B4-BE49-F238E27FC236}">
                <a16:creationId xmlns:a16="http://schemas.microsoft.com/office/drawing/2014/main" id="{0640993C-EDEC-4EE4-BC21-DC62CA750A70}"/>
              </a:ext>
            </a:extLst>
          </p:cNvPr>
          <p:cNvSpPr txBox="1"/>
          <p:nvPr/>
        </p:nvSpPr>
        <p:spPr>
          <a:xfrm>
            <a:off x="463378" y="2075935"/>
            <a:ext cx="11263184" cy="333290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IoT with AWS</a:t>
            </a:r>
          </a:p>
          <a:p>
            <a:pPr marL="285750" indent="-285750">
              <a:lnSpc>
                <a:spcPct val="200000"/>
              </a:lnSpc>
              <a:buFont typeface="Arial" panose="020B0604020202020204" pitchFamily="34" charset="0"/>
              <a:buChar char="•"/>
            </a:pPr>
            <a:r>
              <a:rPr lang="en-US" dirty="0"/>
              <a:t> Automation </a:t>
            </a:r>
          </a:p>
          <a:p>
            <a:pPr marL="285750" indent="-285750">
              <a:lnSpc>
                <a:spcPct val="200000"/>
              </a:lnSpc>
              <a:buFont typeface="Arial" panose="020B0604020202020204" pitchFamily="34" charset="0"/>
              <a:buChar char="•"/>
            </a:pPr>
            <a:r>
              <a:rPr lang="en-US" dirty="0"/>
              <a:t>Coding</a:t>
            </a:r>
          </a:p>
          <a:p>
            <a:pPr marL="285750" indent="-285750">
              <a:lnSpc>
                <a:spcPct val="200000"/>
              </a:lnSpc>
              <a:buFont typeface="Arial" panose="020B0604020202020204" pitchFamily="34" charset="0"/>
              <a:buChar char="•"/>
            </a:pPr>
            <a:r>
              <a:rPr lang="en-US" dirty="0"/>
              <a:t>IoT and </a:t>
            </a:r>
            <a:r>
              <a:rPr lang="en-US" dirty="0" err="1"/>
              <a:t>IIoT</a:t>
            </a:r>
            <a:r>
              <a:rPr lang="en-US" dirty="0"/>
              <a:t> Understanding</a:t>
            </a:r>
          </a:p>
          <a:p>
            <a:pPr marL="285750" indent="-285750">
              <a:lnSpc>
                <a:spcPct val="200000"/>
              </a:lnSpc>
              <a:buFont typeface="Arial" panose="020B0604020202020204" pitchFamily="34" charset="0"/>
              <a:buChar char="•"/>
            </a:pPr>
            <a:r>
              <a:rPr lang="en-US" dirty="0"/>
              <a:t>Report</a:t>
            </a:r>
          </a:p>
          <a:p>
            <a:pPr marL="285750" indent="-285750">
              <a:lnSpc>
                <a:spcPct val="200000"/>
              </a:lnSpc>
              <a:buFont typeface="Arial" panose="020B0604020202020204" pitchFamily="34" charset="0"/>
              <a:buChar char="•"/>
            </a:pPr>
            <a:r>
              <a:rPr lang="en-US" dirty="0"/>
              <a:t>Research and presentation </a:t>
            </a:r>
          </a:p>
        </p:txBody>
      </p:sp>
    </p:spTree>
    <p:extLst>
      <p:ext uri="{BB962C8B-B14F-4D97-AF65-F5344CB8AC3E}">
        <p14:creationId xmlns:p14="http://schemas.microsoft.com/office/powerpoint/2010/main" val="2970180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B2A4-4B81-420C-B4E4-79CCE3879B78}"/>
              </a:ext>
            </a:extLst>
          </p:cNvPr>
          <p:cNvSpPr>
            <a:spLocks noGrp="1"/>
          </p:cNvSpPr>
          <p:nvPr>
            <p:ph type="title"/>
          </p:nvPr>
        </p:nvSpPr>
        <p:spPr/>
        <p:txBody>
          <a:bodyPr/>
          <a:lstStyle/>
          <a:p>
            <a:r>
              <a:rPr lang="en-US" dirty="0"/>
              <a:t>Conclusion </a:t>
            </a:r>
          </a:p>
        </p:txBody>
      </p:sp>
      <p:sp>
        <p:nvSpPr>
          <p:cNvPr id="3" name="TextBox 2">
            <a:extLst>
              <a:ext uri="{FF2B5EF4-FFF2-40B4-BE49-F238E27FC236}">
                <a16:creationId xmlns:a16="http://schemas.microsoft.com/office/drawing/2014/main" id="{53223641-F8EB-4CD9-BD5F-9EFD3F594C8B}"/>
              </a:ext>
            </a:extLst>
          </p:cNvPr>
          <p:cNvSpPr txBox="1"/>
          <p:nvPr/>
        </p:nvSpPr>
        <p:spPr>
          <a:xfrm>
            <a:off x="440575" y="2767280"/>
            <a:ext cx="11300254" cy="1323439"/>
          </a:xfrm>
          <a:prstGeom prst="rect">
            <a:avLst/>
          </a:prstGeom>
          <a:noFill/>
        </p:spPr>
        <p:txBody>
          <a:bodyPr wrap="square" rtlCol="0">
            <a:spAutoFit/>
          </a:bodyPr>
          <a:lstStyle/>
          <a:p>
            <a:r>
              <a:rPr lang="en-US" sz="2000" dirty="0"/>
              <a:t>	These projects have given me the understanding of AWS with IoT along with automation, coding, and all the abilities that IoT can hold and where it can go. As well as the ability to conduct a report and to be able to present the report.  These projects have built the skills and abilities to needed in a career to be able to conduct presentations and papers. </a:t>
            </a:r>
          </a:p>
        </p:txBody>
      </p:sp>
    </p:spTree>
    <p:extLst>
      <p:ext uri="{BB962C8B-B14F-4D97-AF65-F5344CB8AC3E}">
        <p14:creationId xmlns:p14="http://schemas.microsoft.com/office/powerpoint/2010/main" val="659094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a:normAutofit/>
          </a:bodyPr>
          <a:lstStyle/>
          <a:p>
            <a:r>
              <a:rPr lang="en-US" dirty="0">
                <a:solidFill>
                  <a:srgbClr val="FFFFFF"/>
                </a:solidFill>
              </a:rPr>
              <a:t>Thank You</a:t>
            </a:r>
          </a:p>
        </p:txBody>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a:normAutofit/>
          </a:bodyPr>
          <a:lstStyle/>
          <a:p>
            <a:r>
              <a:rPr lang="en-US" dirty="0">
                <a:solidFill>
                  <a:schemeClr val="bg2"/>
                </a:solidFill>
              </a:rPr>
              <a:t>Norrisjames11@yahoo.com</a:t>
            </a:r>
          </a:p>
          <a:p>
            <a:endParaRPr lang="en-US" dirty="0">
              <a:solidFill>
                <a:schemeClr val="bg2"/>
              </a:solidFill>
            </a:endParaRPr>
          </a:p>
          <a:p>
            <a:endParaRPr lang="en-US" dirty="0">
              <a:solidFill>
                <a:schemeClr val="bg2"/>
              </a:solidFill>
            </a:endParaRPr>
          </a:p>
        </p:txBody>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501347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2DBAFE-7B48-4E90-ABCA-88611D64688B}"/>
              </a:ext>
            </a:extLst>
          </p:cNvPr>
          <p:cNvSpPr txBox="1"/>
          <p:nvPr/>
        </p:nvSpPr>
        <p:spPr>
          <a:xfrm>
            <a:off x="5456538" y="98854"/>
            <a:ext cx="1278924" cy="369332"/>
          </a:xfrm>
          <a:prstGeom prst="rect">
            <a:avLst/>
          </a:prstGeom>
          <a:noFill/>
        </p:spPr>
        <p:txBody>
          <a:bodyPr wrap="square" rtlCol="0">
            <a:spAutoFit/>
          </a:bodyPr>
          <a:lstStyle/>
          <a:p>
            <a:r>
              <a:rPr lang="en-US" dirty="0"/>
              <a:t>References</a:t>
            </a:r>
          </a:p>
        </p:txBody>
      </p:sp>
      <p:sp>
        <p:nvSpPr>
          <p:cNvPr id="5" name="TextBox 4">
            <a:extLst>
              <a:ext uri="{FF2B5EF4-FFF2-40B4-BE49-F238E27FC236}">
                <a16:creationId xmlns:a16="http://schemas.microsoft.com/office/drawing/2014/main" id="{2D07F356-A0B7-4FDD-B53D-817DEE1237B4}"/>
              </a:ext>
            </a:extLst>
          </p:cNvPr>
          <p:cNvSpPr txBox="1"/>
          <p:nvPr/>
        </p:nvSpPr>
        <p:spPr>
          <a:xfrm>
            <a:off x="790833" y="1328352"/>
            <a:ext cx="10404389" cy="4831451"/>
          </a:xfrm>
          <a:prstGeom prst="rect">
            <a:avLst/>
          </a:prstGeom>
          <a:noFill/>
        </p:spPr>
        <p:txBody>
          <a:bodyPr wrap="square" rtlCol="0">
            <a:spAutoFit/>
          </a:bodyPr>
          <a:lstStyle/>
          <a:p>
            <a:pPr marL="360045" marR="0" indent="-360045">
              <a:lnSpc>
                <a:spcPct val="200000"/>
              </a:lnSpc>
              <a:spcBef>
                <a:spcPts val="0"/>
              </a:spcBef>
              <a:spcAft>
                <a:spcPts val="100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Butaney, V. (2016, July 8). </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3 ways Cisco is enhancing the industrial IOT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Cisco Blogs. Retrieved February 4, 2022, from https://blogs.cisco.com/digital/3-ways-cisco-is-enhancing-the-industrial-iot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60045" marR="0" indent="-360045">
              <a:lnSpc>
                <a:spcPct val="200000"/>
              </a:lnSpc>
              <a:spcBef>
                <a:spcPts val="0"/>
              </a:spcBef>
              <a:spcAft>
                <a:spcPts val="1000"/>
              </a:spcAft>
            </a:pP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Earthpledge</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Foundation. (2022, January 12). </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Overview of Amazon Web Services AWS Whitepaper</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Amazon. Retrieved February 4, 2022, from https://docs.aws.amazon.com/whitepapers/latest/aws-overview/internet-of-things-services.html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60045" marR="0" indent="-360045">
              <a:lnSpc>
                <a:spcPct val="200000"/>
              </a:lnSpc>
              <a:spcBef>
                <a:spcPts val="0"/>
              </a:spcBef>
              <a:spcAft>
                <a:spcPts val="100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Google. (2022). </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Google cloud IOT - fully managed IOT services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Google. Retrieved February 5, 2022, from https://cloud.google.com/solutions/iot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60045" marR="0" indent="-360045">
              <a:lnSpc>
                <a:spcPct val="200000"/>
              </a:lnSpc>
              <a:spcBef>
                <a:spcPts val="0"/>
              </a:spcBef>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2727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D3026C-763D-484F-B588-275A1BD264A3}"/>
              </a:ext>
            </a:extLst>
          </p:cNvPr>
          <p:cNvSpPr txBox="1"/>
          <p:nvPr/>
        </p:nvSpPr>
        <p:spPr>
          <a:xfrm>
            <a:off x="475735" y="611659"/>
            <a:ext cx="11207579" cy="5681492"/>
          </a:xfrm>
          <a:prstGeom prst="rect">
            <a:avLst/>
          </a:prstGeom>
          <a:noFill/>
        </p:spPr>
        <p:txBody>
          <a:bodyPr wrap="square" rtlCol="0">
            <a:spAutoFit/>
          </a:bodyPr>
          <a:lstStyle/>
          <a:p>
            <a:pPr marL="360045" marR="0" indent="-360045">
              <a:lnSpc>
                <a:spcPct val="200000"/>
              </a:lnSpc>
              <a:spcBef>
                <a:spcPts val="0"/>
              </a:spcBef>
              <a:spcAft>
                <a:spcPts val="1000"/>
              </a:spcAft>
            </a:pP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Industrial IOT (IIOT) and Automation Technology</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Intel. (2022). Retrieved February 4, 2022, from https://www.intel.com/content/www/us/en/internet-of-things/industrial-iot/overview.html?cid=sem&amp;source=sa360&amp;campid=2022_q1_dpg_us_dpgle_dpgec_awa_text-link_generic_phrase_cd_E2C-IOT-Industry_3002145855_google_b2b_is_pbm_Intel&amp;ad_group=generic_industry_b2b1&amp;intel_term=industrial%2Biot&amp;sa360id=43700068883322424&amp;gclid=CjwKCAiAl-6PBhBCEiwAc2GOVF3HYx5mOJOEzlgyy_dxfuANEDpHOfwrj6zIw-Y-TwxlHlzOYGTnShoCsbkQAvD_BwE&amp;gclsrc=aw.d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60045" marR="0" indent="-360045">
              <a:lnSpc>
                <a:spcPct val="200000"/>
              </a:lnSpc>
              <a:spcBef>
                <a:spcPts val="0"/>
              </a:spcBef>
              <a:spcAft>
                <a:spcPts val="1000"/>
              </a:spcAft>
            </a:pP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Khvoynitskaya</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S. (2019, November 25). </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The IoT history and future</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Itransition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Retrieved February 3, 2022, from https://www.itransition.com/blog/iot-history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364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0B0DE-0F4D-4AB9-B9F8-2CA872D2E20F}"/>
              </a:ext>
            </a:extLst>
          </p:cNvPr>
          <p:cNvSpPr txBox="1"/>
          <p:nvPr/>
        </p:nvSpPr>
        <p:spPr>
          <a:xfrm>
            <a:off x="358346" y="370583"/>
            <a:ext cx="11219935" cy="6487417"/>
          </a:xfrm>
          <a:prstGeom prst="rect">
            <a:avLst/>
          </a:prstGeom>
          <a:noFill/>
        </p:spPr>
        <p:txBody>
          <a:bodyPr wrap="square" rtlCol="0">
            <a:spAutoFit/>
          </a:bodyPr>
          <a:lstStyle/>
          <a:p>
            <a:pPr marL="360045" marR="0" indent="-360045">
              <a:lnSpc>
                <a:spcPct val="200000"/>
              </a:lnSpc>
              <a:spcBef>
                <a:spcPts val="0"/>
              </a:spcBef>
              <a:spcAft>
                <a:spcPts val="100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Marques, P.,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Manfroi</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D.,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Deitos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E.,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Cegoni</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J.,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Castilhos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R.,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Rochol</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J.,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Pignaton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E., &amp; Kunst, R. (2018, December 28). </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Ad Hoc Networks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Science Direct. Retrieved February 3, 2022, from https://www.sciencedirect.com/science/article/pii/S1570870518309533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60045" marR="0" indent="-360045">
              <a:lnSpc>
                <a:spcPct val="200000"/>
              </a:lnSpc>
              <a:spcBef>
                <a:spcPts val="0"/>
              </a:spcBef>
              <a:spcAft>
                <a:spcPts val="100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Parris, C. (n.d.). </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What is the Industrial Internet of Things (IIOT)?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Everything you need to know about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IIoT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 GE Digital. Retrieved February 4, 2022, from https://www.ge.com/digital/blog/what-industrial-internet-things-iiot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60045" marR="0" indent="-360045">
              <a:lnSpc>
                <a:spcPct val="200000"/>
              </a:lnSpc>
              <a:spcBef>
                <a:spcPts val="0"/>
              </a:spcBef>
              <a:spcAft>
                <a:spcPts val="1000"/>
              </a:spcAft>
            </a:pP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Strukhoff</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R.,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Khizhniak</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 &amp;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Turol</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S. (2016, August 17). </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A possible anatomy of a GE Predix app using Microsoft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Iot</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Services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Altoros. Retrieved February 5, 2022, from https://www.altoros.com/blog/a-possible-anatomy-of-a-ge-predix-app-using-microsoft-iot-services/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60045" marR="0" indent="-360045">
              <a:lnSpc>
                <a:spcPct val="200000"/>
              </a:lnSpc>
              <a:spcBef>
                <a:spcPts val="0"/>
              </a:spcBef>
              <a:spcAft>
                <a:spcPts val="100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Syed, A. S., Sierra-Sosa, D., Kumar, A., &amp;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Elmaghraby</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 (2021, March 30). </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IOT in Smart Cities: A Survey of Technologies, practices and challenges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MDPI. Retrieved February 3, 2022, from https://www.mdpi.com/2624-6511/4/2/24/htm</a:t>
            </a:r>
            <a:endParaRPr lang="en-US" dirty="0"/>
          </a:p>
        </p:txBody>
      </p:sp>
    </p:spTree>
    <p:extLst>
      <p:ext uri="{BB962C8B-B14F-4D97-AF65-F5344CB8AC3E}">
        <p14:creationId xmlns:p14="http://schemas.microsoft.com/office/powerpoint/2010/main" val="412621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00B01-B1EC-4C6A-A296-A24D3BBDBEE5}"/>
              </a:ext>
            </a:extLst>
          </p:cNvPr>
          <p:cNvSpPr>
            <a:spLocks noGrp="1"/>
          </p:cNvSpPr>
          <p:nvPr>
            <p:ph type="title"/>
          </p:nvPr>
        </p:nvSpPr>
        <p:spPr/>
        <p:txBody>
          <a:bodyPr/>
          <a:lstStyle/>
          <a:p>
            <a:r>
              <a:rPr lang="en-US" dirty="0"/>
              <a:t>IoT device registration</a:t>
            </a:r>
          </a:p>
        </p:txBody>
      </p:sp>
      <p:sp>
        <p:nvSpPr>
          <p:cNvPr id="3" name="TextBox 2">
            <a:extLst>
              <a:ext uri="{FF2B5EF4-FFF2-40B4-BE49-F238E27FC236}">
                <a16:creationId xmlns:a16="http://schemas.microsoft.com/office/drawing/2014/main" id="{F8A32F94-0A73-4C19-B5FD-2BD0EB688F5A}"/>
              </a:ext>
            </a:extLst>
          </p:cNvPr>
          <p:cNvSpPr txBox="1"/>
          <p:nvPr/>
        </p:nvSpPr>
        <p:spPr>
          <a:xfrm>
            <a:off x="934995" y="2514600"/>
            <a:ext cx="10478529"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This section shows the registration of a device with Amazon AWS</a:t>
            </a:r>
          </a:p>
          <a:p>
            <a:pPr marL="285750" indent="-285750">
              <a:buFont typeface="Arial" panose="020B0604020202020204" pitchFamily="34" charset="0"/>
              <a:buChar char="•"/>
            </a:pPr>
            <a:r>
              <a:rPr lang="en-US" sz="2000" dirty="0"/>
              <a:t>Create an IoT client certificate</a:t>
            </a:r>
          </a:p>
          <a:p>
            <a:pPr marL="285750" indent="-285750">
              <a:buFont typeface="Arial" panose="020B0604020202020204" pitchFamily="34" charset="0"/>
              <a:buChar char="•"/>
            </a:pPr>
            <a:r>
              <a:rPr lang="en-US" sz="2000" dirty="0"/>
              <a:t>Create an IoT Core policy </a:t>
            </a:r>
          </a:p>
        </p:txBody>
      </p:sp>
    </p:spTree>
    <p:extLst>
      <p:ext uri="{BB962C8B-B14F-4D97-AF65-F5344CB8AC3E}">
        <p14:creationId xmlns:p14="http://schemas.microsoft.com/office/powerpoint/2010/main" val="765500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65249CE-04FF-43A4-AE69-6C6856A5DFF1}"/>
              </a:ext>
            </a:extLst>
          </p:cNvPr>
          <p:cNvPicPr>
            <a:picLocks noGrp="1" noChangeAspect="1"/>
          </p:cNvPicPr>
          <p:nvPr>
            <p:ph idx="4294967295"/>
          </p:nvPr>
        </p:nvPicPr>
        <p:blipFill>
          <a:blip r:embed="rId2"/>
          <a:stretch>
            <a:fillRect/>
          </a:stretch>
        </p:blipFill>
        <p:spPr>
          <a:xfrm>
            <a:off x="5727700" y="1985962"/>
            <a:ext cx="5410200" cy="3043238"/>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054100" y="2707481"/>
            <a:ext cx="2133600" cy="1600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dirty="0" err="1"/>
              <a:t>myComputer</a:t>
            </a:r>
            <a:r>
              <a:rPr lang="en-US" sz="1600" dirty="0"/>
              <a:t> page with the Thing ARN being displayed.</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927100" y="5715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Register a device</a:t>
            </a:r>
          </a:p>
        </p:txBody>
      </p:sp>
    </p:spTree>
    <p:extLst>
      <p:ext uri="{BB962C8B-B14F-4D97-AF65-F5344CB8AC3E}">
        <p14:creationId xmlns:p14="http://schemas.microsoft.com/office/powerpoint/2010/main" val="378367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B3D571F-5B75-427F-A440-B36BCB3AFE5F}"/>
              </a:ext>
            </a:extLst>
          </p:cNvPr>
          <p:cNvPicPr>
            <a:picLocks noGrp="1" noChangeAspect="1"/>
          </p:cNvPicPr>
          <p:nvPr>
            <p:ph idx="4294967295"/>
          </p:nvPr>
        </p:nvPicPr>
        <p:blipFill>
          <a:blip r:embed="rId2"/>
          <a:stretch>
            <a:fillRect/>
          </a:stretch>
        </p:blipFill>
        <p:spPr>
          <a:xfrm>
            <a:off x="5715000" y="1993900"/>
            <a:ext cx="5410200" cy="2900363"/>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066800" y="2514600"/>
            <a:ext cx="2133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Command Prompt window showing the four files in the certificates directory.</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066800" y="8509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t>Create an </a:t>
            </a:r>
          </a:p>
          <a:p>
            <a:pPr lvl="0"/>
            <a:r>
              <a:rPr lang="en-US" sz="2800" dirty="0"/>
              <a:t>IoT client certificate</a:t>
            </a:r>
          </a:p>
        </p:txBody>
      </p:sp>
    </p:spTree>
    <p:extLst>
      <p:ext uri="{BB962C8B-B14F-4D97-AF65-F5344CB8AC3E}">
        <p14:creationId xmlns:p14="http://schemas.microsoft.com/office/powerpoint/2010/main" val="321023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11F5F2A-952E-46FF-8D92-8453B0B9D3AB}"/>
              </a:ext>
            </a:extLst>
          </p:cNvPr>
          <p:cNvPicPr>
            <a:picLocks noGrp="1" noChangeAspect="1"/>
          </p:cNvPicPr>
          <p:nvPr>
            <p:ph idx="4294967295"/>
          </p:nvPr>
        </p:nvPicPr>
        <p:blipFill>
          <a:blip r:embed="rId2"/>
          <a:stretch>
            <a:fillRect/>
          </a:stretch>
        </p:blipFill>
        <p:spPr>
          <a:xfrm>
            <a:off x="6096000" y="1223168"/>
            <a:ext cx="5410200" cy="3548063"/>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117600" y="2374900"/>
            <a:ext cx="2133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dirty="0" err="1"/>
              <a:t>myComputerPolicy</a:t>
            </a:r>
            <a:r>
              <a:rPr lang="en-US" sz="1600" dirty="0"/>
              <a:t> page, including the policy ARN, date created, and policy document.</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028700" y="8128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t>Create an IoT Core policy</a:t>
            </a:r>
          </a:p>
        </p:txBody>
      </p:sp>
    </p:spTree>
    <p:extLst>
      <p:ext uri="{BB962C8B-B14F-4D97-AF65-F5344CB8AC3E}">
        <p14:creationId xmlns:p14="http://schemas.microsoft.com/office/powerpoint/2010/main" val="149991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8865-2CB9-4A0A-A0C9-DE4E612B0798}"/>
              </a:ext>
            </a:extLst>
          </p:cNvPr>
          <p:cNvSpPr>
            <a:spLocks noGrp="1"/>
          </p:cNvSpPr>
          <p:nvPr>
            <p:ph type="title"/>
          </p:nvPr>
        </p:nvSpPr>
        <p:spPr/>
        <p:txBody>
          <a:bodyPr/>
          <a:lstStyle/>
          <a:p>
            <a:r>
              <a:rPr lang="en-US" dirty="0"/>
              <a:t>Connecting to the IoT message broker</a:t>
            </a:r>
          </a:p>
        </p:txBody>
      </p:sp>
      <p:sp>
        <p:nvSpPr>
          <p:cNvPr id="3" name="TextBox 2">
            <a:extLst>
              <a:ext uri="{FF2B5EF4-FFF2-40B4-BE49-F238E27FC236}">
                <a16:creationId xmlns:a16="http://schemas.microsoft.com/office/drawing/2014/main" id="{1977DB2B-64DE-4759-9DDC-C4D82D20CD13}"/>
              </a:ext>
            </a:extLst>
          </p:cNvPr>
          <p:cNvSpPr txBox="1"/>
          <p:nvPr/>
        </p:nvSpPr>
        <p:spPr>
          <a:xfrm>
            <a:off x="575894" y="2903839"/>
            <a:ext cx="1100987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Generate an MQTT message</a:t>
            </a:r>
          </a:p>
          <a:p>
            <a:pPr marL="285750" indent="-285750">
              <a:buFont typeface="Arial" panose="020B0604020202020204" pitchFamily="34" charset="0"/>
              <a:buChar char="•"/>
            </a:pPr>
            <a:r>
              <a:rPr lang="en-US" sz="2000" dirty="0"/>
              <a:t>Receive the MQTT message</a:t>
            </a:r>
          </a:p>
        </p:txBody>
      </p:sp>
    </p:spTree>
    <p:extLst>
      <p:ext uri="{BB962C8B-B14F-4D97-AF65-F5344CB8AC3E}">
        <p14:creationId xmlns:p14="http://schemas.microsoft.com/office/powerpoint/2010/main" val="251143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2438400"/>
            <a:ext cx="2133600" cy="2133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part of the thing.js code changed in Step 5, with the </a:t>
            </a:r>
            <a:r>
              <a:rPr lang="en-US" sz="1600" dirty="0" err="1"/>
              <a:t>keyPath</a:t>
            </a:r>
            <a:r>
              <a:rPr lang="en-US" sz="1600" dirty="0"/>
              <a:t>, </a:t>
            </a:r>
            <a:r>
              <a:rPr lang="en-US" sz="1600" dirty="0" err="1"/>
              <a:t>certPath</a:t>
            </a:r>
            <a:r>
              <a:rPr lang="en-US" sz="1600" dirty="0"/>
              <a:t>, </a:t>
            </a:r>
            <a:r>
              <a:rPr lang="en-US" sz="1600" dirty="0" err="1"/>
              <a:t>caPath</a:t>
            </a:r>
            <a:r>
              <a:rPr lang="en-US" sz="1600" dirty="0"/>
              <a:t>, ClientID, host, and region information.</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9144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dk1"/>
                </a:solidFill>
              </a:rPr>
              <a:t>Generate MQTT messages</a:t>
            </a:r>
            <a:endParaRPr lang="en-US" sz="2800" dirty="0"/>
          </a:p>
        </p:txBody>
      </p:sp>
      <p:pic>
        <p:nvPicPr>
          <p:cNvPr id="6" name="Picture 5">
            <a:extLst>
              <a:ext uri="{FF2B5EF4-FFF2-40B4-BE49-F238E27FC236}">
                <a16:creationId xmlns:a16="http://schemas.microsoft.com/office/drawing/2014/main" id="{01E35FB3-9933-4E32-89DC-1BCC3F601281}"/>
              </a:ext>
            </a:extLst>
          </p:cNvPr>
          <p:cNvPicPr>
            <a:picLocks noChangeAspect="1"/>
          </p:cNvPicPr>
          <p:nvPr/>
        </p:nvPicPr>
        <p:blipFill>
          <a:blip r:embed="rId2"/>
          <a:stretch>
            <a:fillRect/>
          </a:stretch>
        </p:blipFill>
        <p:spPr>
          <a:xfrm>
            <a:off x="4330438" y="2590801"/>
            <a:ext cx="5778884" cy="1550271"/>
          </a:xfrm>
          <a:prstGeom prst="rect">
            <a:avLst/>
          </a:prstGeom>
        </p:spPr>
      </p:pic>
    </p:spTree>
    <p:extLst>
      <p:ext uri="{BB962C8B-B14F-4D97-AF65-F5344CB8AC3E}">
        <p14:creationId xmlns:p14="http://schemas.microsoft.com/office/powerpoint/2010/main" val="50162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63788" y="1752600"/>
            <a:ext cx="7313612" cy="4116388"/>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How frequently are these messages generated or published? Identify the part of the code in the thing.js program that specifies the frequency of these messages. </a:t>
            </a:r>
          </a:p>
          <a:p>
            <a:pPr lvl="0"/>
            <a:endParaRPr lang="en-US" sz="1600" dirty="0">
              <a:solidFill>
                <a:prstClr val="black"/>
              </a:solidFill>
              <a:latin typeface="Calibri"/>
            </a:endParaRPr>
          </a:p>
          <a:p>
            <a:pPr>
              <a:defRPr/>
            </a:pPr>
            <a:r>
              <a:rPr lang="en-US" sz="1600" dirty="0">
                <a:solidFill>
                  <a:prstClr val="black"/>
                </a:solidFill>
                <a:latin typeface="Calibri"/>
              </a:rPr>
              <a:t>Below is the part of the code that is the timer, as for the time itself it is the 5000 which is 5000 milliseconds which is 5 seconds, so the information is gathered and sent every 5 seconds. </a:t>
            </a:r>
          </a:p>
          <a:p>
            <a:pPr>
              <a:defRPr/>
            </a:pPr>
            <a:endParaRPr lang="en-US" sz="1600" dirty="0">
              <a:solidFill>
                <a:prstClr val="black"/>
              </a:solidFill>
              <a:latin typeface="Calibri"/>
            </a:endParaRPr>
          </a:p>
          <a:p>
            <a:pPr>
              <a:defRPr/>
            </a:pPr>
            <a:endParaRPr lang="en-US" sz="1600" dirty="0">
              <a:solidFill>
                <a:prstClr val="black"/>
              </a:solidFill>
              <a:latin typeface="Calibri"/>
            </a:endParaRPr>
          </a:p>
          <a:p>
            <a:pPr>
              <a:defRPr/>
            </a:pPr>
            <a:endParaRPr lang="en-US" sz="1600" dirty="0">
              <a:solidFill>
                <a:prstClr val="black"/>
              </a:solidFill>
              <a:latin typeface="Calibri"/>
            </a:endParaRPr>
          </a:p>
          <a:p>
            <a:pPr>
              <a:defRPr/>
            </a:pPr>
            <a:endParaRPr lang="en-US" sz="1600" dirty="0">
              <a:solidFill>
                <a:prstClr val="black"/>
              </a:solidFill>
              <a:latin typeface="Calibri"/>
            </a:endParaRPr>
          </a:p>
          <a:p>
            <a:pPr>
              <a:defRPr/>
            </a:pPr>
            <a:endParaRPr lang="en-US" sz="1600" dirty="0">
              <a:solidFill>
                <a:prstClr val="black"/>
              </a:solidFill>
              <a:latin typeface="Calibri"/>
            </a:endParaRPr>
          </a:p>
          <a:p>
            <a:pPr>
              <a:defRPr/>
            </a:pPr>
            <a:endParaRPr lang="en-US" sz="1600" dirty="0">
              <a:solidFill>
                <a:prstClr val="black"/>
              </a:solidFill>
              <a:latin typeface="Calibri"/>
            </a:endParaRPr>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87355" y="905776"/>
            <a:ext cx="5486400" cy="566738"/>
          </a:xfrm>
        </p:spPr>
        <p:txBody>
          <a:bodyPr>
            <a:noAutofit/>
          </a:bodyPr>
          <a:lstStyle/>
          <a:p>
            <a:r>
              <a:rPr lang="en-US" sz="2800" dirty="0"/>
              <a:t>Questions</a:t>
            </a:r>
          </a:p>
        </p:txBody>
      </p:sp>
      <p:pic>
        <p:nvPicPr>
          <p:cNvPr id="3" name="Picture 2">
            <a:extLst>
              <a:ext uri="{FF2B5EF4-FFF2-40B4-BE49-F238E27FC236}">
                <a16:creationId xmlns:a16="http://schemas.microsoft.com/office/drawing/2014/main" id="{983092AA-8075-48CD-980F-1495C921861E}"/>
              </a:ext>
            </a:extLst>
          </p:cNvPr>
          <p:cNvPicPr>
            <a:picLocks noChangeAspect="1"/>
          </p:cNvPicPr>
          <p:nvPr/>
        </p:nvPicPr>
        <p:blipFill>
          <a:blip r:embed="rId2"/>
          <a:stretch>
            <a:fillRect/>
          </a:stretch>
        </p:blipFill>
        <p:spPr>
          <a:xfrm>
            <a:off x="3429000" y="4193355"/>
            <a:ext cx="4582164" cy="1695687"/>
          </a:xfrm>
          <a:prstGeom prst="rect">
            <a:avLst/>
          </a:prstGeom>
        </p:spPr>
      </p:pic>
    </p:spTree>
    <p:extLst>
      <p:ext uri="{BB962C8B-B14F-4D97-AF65-F5344CB8AC3E}">
        <p14:creationId xmlns:p14="http://schemas.microsoft.com/office/powerpoint/2010/main" val="9831891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586370-B0FB-4108-8B4F-329716A22E3A}">
  <ds:schemaRefs>
    <ds:schemaRef ds:uri="http://schemas.microsoft.com/sharepoint/v3/contenttype/forms"/>
  </ds:schemaRefs>
</ds:datastoreItem>
</file>

<file path=customXml/itemProps2.xml><?xml version="1.0" encoding="utf-8"?>
<ds:datastoreItem xmlns:ds="http://schemas.openxmlformats.org/officeDocument/2006/customXml" ds:itemID="{55B48092-4A2C-4E16-B971-9ACADFFF69E4}">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E503B719-B9A6-4DC9-AA9D-06F16B758B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 design</Template>
  <TotalTime>121</TotalTime>
  <Words>1176</Words>
  <Application>Microsoft Office PowerPoint</Application>
  <PresentationFormat>Widescreen</PresentationFormat>
  <Paragraphs>91</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Gill Sans MT</vt:lpstr>
      <vt:lpstr>Times New Roman</vt:lpstr>
      <vt:lpstr>Wingdings 2</vt:lpstr>
      <vt:lpstr>Dividend</vt:lpstr>
      <vt:lpstr>Ceis490</vt:lpstr>
      <vt:lpstr>Introduction</vt:lpstr>
      <vt:lpstr>IoT device registration</vt:lpstr>
      <vt:lpstr>PowerPoint Presentation</vt:lpstr>
      <vt:lpstr>PowerPoint Presentation</vt:lpstr>
      <vt:lpstr>PowerPoint Presentation</vt:lpstr>
      <vt:lpstr>Connecting to the IoT message broker</vt:lpstr>
      <vt:lpstr>PowerPoint Presentation</vt:lpstr>
      <vt:lpstr>Questions</vt:lpstr>
      <vt:lpstr>Push notifications via SNS</vt:lpstr>
      <vt:lpstr>PowerPoint Presentation</vt:lpstr>
      <vt:lpstr>PowerPoint Presentation</vt:lpstr>
      <vt:lpstr>PowerPoint Presentation</vt:lpstr>
      <vt:lpstr>IoT: Capabilities, Now and the Future</vt:lpstr>
      <vt:lpstr>Introduction with history</vt:lpstr>
      <vt:lpstr>What is IoT?  </vt:lpstr>
      <vt:lpstr>IoT layers </vt:lpstr>
      <vt:lpstr>CONT.</vt:lpstr>
      <vt:lpstr>Industry particpation</vt:lpstr>
      <vt:lpstr>The Future of Iot </vt:lpstr>
      <vt:lpstr>Challenges </vt:lpstr>
      <vt:lpstr>Career skills</vt:lpstr>
      <vt:lpstr>Conclusion </vt:lpstr>
      <vt:lpstr>Thank You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design</dc:title>
  <dc:creator>Patrick Norris</dc:creator>
  <cp:lastModifiedBy>Patrick Norris</cp:lastModifiedBy>
  <cp:revision>8</cp:revision>
  <dcterms:created xsi:type="dcterms:W3CDTF">2022-02-20T23:58:11Z</dcterms:created>
  <dcterms:modified xsi:type="dcterms:W3CDTF">2022-02-21T17:51:04Z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