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notesMasterIdLst>
    <p:notesMasterId r:id="rId30"/>
  </p:notesMasterIdLst>
  <p:handoutMasterIdLst>
    <p:handoutMasterId r:id="rId31"/>
  </p:handoutMasterIdLst>
  <p:sldIdLst>
    <p:sldId id="256" r:id="rId5"/>
    <p:sldId id="290" r:id="rId6"/>
    <p:sldId id="262" r:id="rId7"/>
    <p:sldId id="263" r:id="rId8"/>
    <p:sldId id="273" r:id="rId9"/>
    <p:sldId id="274" r:id="rId10"/>
    <p:sldId id="278" r:id="rId11"/>
    <p:sldId id="279" r:id="rId12"/>
    <p:sldId id="261" r:id="rId13"/>
    <p:sldId id="275" r:id="rId14"/>
    <p:sldId id="291" r:id="rId15"/>
    <p:sldId id="280" r:id="rId16"/>
    <p:sldId id="281" r:id="rId17"/>
    <p:sldId id="282" r:id="rId18"/>
    <p:sldId id="292" r:id="rId19"/>
    <p:sldId id="283" r:id="rId20"/>
    <p:sldId id="284" r:id="rId21"/>
    <p:sldId id="285" r:id="rId22"/>
    <p:sldId id="293" r:id="rId23"/>
    <p:sldId id="286" r:id="rId24"/>
    <p:sldId id="287" r:id="rId25"/>
    <p:sldId id="288" r:id="rId26"/>
    <p:sldId id="289" r:id="rId27"/>
    <p:sldId id="294" r:id="rId28"/>
    <p:sldId id="26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48" autoAdjust="0"/>
  </p:normalViewPr>
  <p:slideViewPr>
    <p:cSldViewPr snapToGrid="0">
      <p:cViewPr varScale="1">
        <p:scale>
          <a:sx n="76" d="100"/>
          <a:sy n="76" d="100"/>
        </p:scale>
        <p:origin x="126" y="213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69721-F543-4A6C-BF9D-65D7CC540427}" type="datetimeFigureOut">
              <a:rPr lang="en-US" smtClean="0"/>
              <a:t>8/24/2021</a:t>
            </a:fld>
            <a:endParaRPr lang="en-US" dirty="0"/>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0168E-626C-4E60-93C0-A00D25609468}" type="slidenum">
              <a:rPr lang="en-US" smtClean="0"/>
              <a:t>‹#›</a:t>
            </a:fld>
            <a:endParaRPr lang="en-U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2326A-4C88-4AFB-AA5B-5919D81DFF5B}" type="datetimeFigureOut">
              <a:rPr lang="en-US" smtClean="0"/>
              <a:t>8/24/2021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AB32-59DF-41F1-9618-EDFBF5049629}" type="slidenum">
              <a:rPr lang="en-US" smtClean="0"/>
              <a:t>‹#›</a:t>
            </a:fld>
            <a:endParaRPr lang="en-US"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dirty="0"/>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25</a:t>
            </a:fld>
            <a:endParaRPr lang="en-US" dirty="0"/>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8/24/2021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8/24/2021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8/24/2021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8/24/2021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8/24/2021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8/24/2021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norrisjames11.wixsite.com/pnorri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sip:6002@192.168.109.1"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446534" y="5020729"/>
            <a:ext cx="10993549" cy="895244"/>
          </a:xfrm>
        </p:spPr>
        <p:txBody>
          <a:bodyPr>
            <a:noAutofit/>
          </a:bodyPr>
          <a:lstStyle/>
          <a:p>
            <a:r>
              <a:rPr lang="en-US" sz="6000" dirty="0">
                <a:solidFill>
                  <a:schemeClr val="bg1"/>
                </a:solidFill>
              </a:rPr>
              <a:t>NETW 320</a:t>
            </a:r>
            <a:br>
              <a:rPr lang="en-US" sz="6000" dirty="0">
                <a:solidFill>
                  <a:schemeClr val="bg1"/>
                </a:solidFill>
              </a:rPr>
            </a:br>
            <a:r>
              <a:rPr lang="en-US" dirty="0">
                <a:solidFill>
                  <a:schemeClr val="bg1"/>
                </a:solidFill>
              </a:rPr>
              <a:t>Converged Network with Lab</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482601" y="5915978"/>
            <a:ext cx="10993546" cy="484822"/>
          </a:xfrm>
        </p:spPr>
        <p:txBody>
          <a:bodyPr>
            <a:normAutofit/>
          </a:bodyPr>
          <a:lstStyle/>
          <a:p>
            <a:r>
              <a:rPr lang="en-US" dirty="0">
                <a:solidFill>
                  <a:srgbClr val="7CEBFF"/>
                </a:solidFill>
              </a:rPr>
              <a:t>By: Patrick Norris </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409700"/>
            <a:ext cx="7544587" cy="47625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sz="1600" dirty="0">
                <a:ea typeface="Times New Roman" panose="02020603050405020304" pitchFamily="18" charset="0"/>
              </a:rPr>
              <a:t>1. If each increment of the RTP timestamp clock (i.e., one unit) represents 1/8,000 of a second, how many seconds or milliseconds of conversation are carried in each RTP packet?  </a:t>
            </a:r>
            <a:r>
              <a:rPr lang="en-US" sz="1600" b="1" dirty="0">
                <a:ea typeface="Times New Roman" panose="02020603050405020304" pitchFamily="18" charset="0"/>
              </a:rPr>
              <a:t>0.02</a:t>
            </a:r>
          </a:p>
          <a:p>
            <a:pPr marL="0" indent="0">
              <a:lnSpc>
                <a:spcPct val="150000"/>
              </a:lnSpc>
              <a:spcBef>
                <a:spcPts val="0"/>
              </a:spcBef>
              <a:buNone/>
            </a:pPr>
            <a:r>
              <a:rPr lang="en-US" sz="1600" dirty="0">
                <a:ea typeface="Times New Roman" panose="02020603050405020304" pitchFamily="18" charset="0"/>
              </a:rPr>
              <a:t> </a:t>
            </a:r>
          </a:p>
          <a:p>
            <a:pPr marL="0" indent="0">
              <a:lnSpc>
                <a:spcPct val="150000"/>
              </a:lnSpc>
              <a:spcBef>
                <a:spcPts val="0"/>
              </a:spcBef>
              <a:buNone/>
            </a:pPr>
            <a:r>
              <a:rPr lang="en-US" sz="1600" dirty="0">
                <a:ea typeface="Times New Roman" panose="02020603050405020304" pitchFamily="18" charset="0"/>
              </a:rPr>
              <a:t>2. Given the G. 711 codec bit rate as 64,000 bits per second, the payload size in seconds or milliseconds calculated above can also be represented in </a:t>
            </a:r>
            <a:r>
              <a:rPr lang="en-US" sz="1600" b="1" u="sng" dirty="0">
                <a:ea typeface="Times New Roman" panose="02020603050405020304" pitchFamily="18" charset="0"/>
              </a:rPr>
              <a:t>1280</a:t>
            </a:r>
            <a:r>
              <a:rPr lang="en-US" sz="1600" dirty="0">
                <a:ea typeface="Times New Roman" panose="02020603050405020304" pitchFamily="18" charset="0"/>
              </a:rPr>
              <a:t> bits or </a:t>
            </a:r>
            <a:r>
              <a:rPr lang="en-US" sz="1600" b="1" u="sng" dirty="0">
                <a:ea typeface="Times New Roman" panose="02020603050405020304" pitchFamily="18" charset="0"/>
              </a:rPr>
              <a:t>160</a:t>
            </a:r>
            <a:r>
              <a:rPr lang="en-US" sz="1600" dirty="0">
                <a:ea typeface="Times New Roman" panose="02020603050405020304" pitchFamily="18" charset="0"/>
              </a:rPr>
              <a:t> bytes. </a:t>
            </a:r>
          </a:p>
          <a:p>
            <a:pPr marL="0" indent="0">
              <a:lnSpc>
                <a:spcPct val="150000"/>
              </a:lnSpc>
              <a:spcBef>
                <a:spcPts val="0"/>
              </a:spcBef>
              <a:buNone/>
            </a:pPr>
            <a:r>
              <a:rPr lang="en-US" sz="1600" dirty="0">
                <a:ea typeface="Times New Roman" panose="02020603050405020304" pitchFamily="18" charset="0"/>
              </a:rPr>
              <a:t> </a:t>
            </a:r>
          </a:p>
          <a:p>
            <a:pPr marL="0" indent="0">
              <a:lnSpc>
                <a:spcPct val="150000"/>
              </a:lnSpc>
              <a:spcBef>
                <a:spcPts val="0"/>
              </a:spcBef>
              <a:buNone/>
            </a:pPr>
            <a:r>
              <a:rPr lang="en-US" sz="1600" dirty="0">
                <a:ea typeface="Times New Roman" panose="02020603050405020304" pitchFamily="18" charset="0"/>
              </a:rPr>
              <a:t>3. Subtract from the Total length above: 20 bytes for IP header, 8 bits for UDP header, and 12 bytes for RTP header. </a:t>
            </a:r>
          </a:p>
          <a:p>
            <a:pPr marL="0" indent="0">
              <a:lnSpc>
                <a:spcPct val="150000"/>
              </a:lnSpc>
              <a:spcBef>
                <a:spcPts val="0"/>
              </a:spcBef>
              <a:buNone/>
            </a:pPr>
            <a:r>
              <a:rPr lang="en-US" sz="1600" dirty="0">
                <a:ea typeface="Times New Roman" panose="02020603050405020304" pitchFamily="18" charset="0"/>
              </a:rPr>
              <a:t>Payload length (in bytes) =  Total length – 20 – 8 – 12 = </a:t>
            </a:r>
            <a:r>
              <a:rPr lang="en-US" sz="1600" b="1" u="sng" dirty="0">
                <a:ea typeface="Times New Roman" panose="02020603050405020304" pitchFamily="18" charset="0"/>
              </a:rPr>
              <a:t>160 bytes</a:t>
            </a:r>
          </a:p>
          <a:p>
            <a:pPr marL="0" indent="0">
              <a:lnSpc>
                <a:spcPct val="150000"/>
              </a:lnSpc>
              <a:spcBef>
                <a:spcPts val="0"/>
              </a:spcBef>
              <a:buNone/>
            </a:pPr>
            <a:endParaRPr lang="en-US" sz="1600" dirty="0">
              <a:ea typeface="Times New Roman" panose="02020603050405020304" pitchFamily="18" charset="0"/>
            </a:endParaRPr>
          </a:p>
          <a:p>
            <a:pPr marL="0" indent="0">
              <a:lnSpc>
                <a:spcPct val="150000"/>
              </a:lnSpc>
              <a:spcBef>
                <a:spcPts val="0"/>
              </a:spcBef>
              <a:buNone/>
            </a:pPr>
            <a:r>
              <a:rPr lang="en-US" sz="1600" dirty="0">
                <a:ea typeface="Times New Roman" panose="02020603050405020304" pitchFamily="18" charset="0"/>
              </a:rPr>
              <a:t>4. Does the payload length in bytes match the payload size in bytes in Step 11?</a:t>
            </a:r>
          </a:p>
          <a:p>
            <a:pPr marL="0" indent="0">
              <a:lnSpc>
                <a:spcPct val="150000"/>
              </a:lnSpc>
              <a:spcBef>
                <a:spcPts val="0"/>
              </a:spcBef>
              <a:buNone/>
            </a:pPr>
            <a:r>
              <a:rPr lang="en-US" sz="1600" b="1" dirty="0">
                <a:ea typeface="Times New Roman" panose="02020603050405020304" pitchFamily="18" charset="0"/>
              </a:rPr>
              <a:t>Answer:  </a:t>
            </a:r>
            <a:r>
              <a:rPr lang="en-US" sz="1600" dirty="0">
                <a:ea typeface="Times New Roman" panose="02020603050405020304" pitchFamily="18" charset="0"/>
              </a:rPr>
              <a:t>Yes, the payload length in bytes match the payload size in bytes; because it is carrying the same size of data. </a:t>
            </a:r>
          </a:p>
          <a:p>
            <a:pPr marL="0" indent="0">
              <a:spcBef>
                <a:spcPts val="0"/>
              </a:spcBef>
              <a:buNone/>
            </a:pPr>
            <a:endParaRPr lang="en-US" sz="1600" dirty="0">
              <a:ea typeface="Times New Roman" panose="02020603050405020304" pitchFamily="18" charset="0"/>
            </a:endParaRPr>
          </a:p>
          <a:p>
            <a:pPr marL="0" indent="0">
              <a:spcBef>
                <a:spcPts val="0"/>
              </a:spcBef>
              <a:buNone/>
            </a:pPr>
            <a:endParaRPr lang="en-US" sz="1600" dirty="0">
              <a:ea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748906" y="812800"/>
            <a:ext cx="3619894"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latin typeface="+mn-lt"/>
                <a:ea typeface="+mn-ea"/>
                <a:cs typeface="+mn-cs"/>
              </a:rPr>
              <a:t>RTP Packet Payload Size</a:t>
            </a:r>
          </a:p>
        </p:txBody>
      </p:sp>
    </p:spTree>
    <p:extLst>
      <p:ext uri="{BB962C8B-B14F-4D97-AF65-F5344CB8AC3E}">
        <p14:creationId xmlns:p14="http://schemas.microsoft.com/office/powerpoint/2010/main" val="3220153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6" y="1226928"/>
            <a:ext cx="7544587" cy="5165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1. </a:t>
            </a:r>
            <a:r>
              <a:rPr lang="en-US" sz="2000" dirty="0">
                <a:latin typeface="Times New Roman" panose="02020603050405020304" pitchFamily="18" charset="0"/>
                <a:ea typeface="Calibri" panose="020F0502020204030204" pitchFamily="34" charset="0"/>
                <a:cs typeface="Times New Roman" panose="02020603050405020304" pitchFamily="18" charset="0"/>
              </a:rPr>
              <a:t>Azure Labs</a:t>
            </a:r>
          </a:p>
          <a:p>
            <a:pPr marL="0" indent="0">
              <a:buNone/>
            </a:pPr>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Linphone</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3. </a:t>
            </a:r>
            <a:r>
              <a:rPr lang="en-US" sz="2000" dirty="0" err="1">
                <a:latin typeface="Times New Roman" panose="02020603050405020304" pitchFamily="18" charset="0"/>
                <a:cs typeface="Times New Roman" panose="02020603050405020304" pitchFamily="18" charset="0"/>
              </a:rPr>
              <a:t>Barz</a:t>
            </a:r>
            <a:r>
              <a:rPr lang="en-US" sz="2000" dirty="0">
                <a:latin typeface="Times New Roman" panose="02020603050405020304" pitchFamily="18" charset="0"/>
                <a:cs typeface="Times New Roman" panose="02020603050405020304" pitchFamily="18" charset="0"/>
              </a:rPr>
              <a:t>, H. W., &amp; Bassett, G. A. (2016). </a:t>
            </a:r>
            <a:r>
              <a:rPr lang="en-US" sz="2000" i="1" dirty="0">
                <a:latin typeface="Times New Roman" panose="02020603050405020304" pitchFamily="18" charset="0"/>
                <a:cs typeface="Times New Roman" panose="02020603050405020304" pitchFamily="18" charset="0"/>
              </a:rPr>
              <a:t>Multimedia networks: protocols, design and applications</a:t>
            </a:r>
            <a:r>
              <a:rPr lang="en-US" sz="2000" dirty="0">
                <a:latin typeface="Times New Roman" panose="02020603050405020304" pitchFamily="18" charset="0"/>
                <a:cs typeface="Times New Roman" panose="02020603050405020304" pitchFamily="18" charset="0"/>
              </a:rPr>
              <a:t>. Wiley &amp; Sons. </a:t>
            </a:r>
          </a:p>
          <a:p>
            <a:pPr marL="0" indent="0">
              <a:buNone/>
            </a:pPr>
            <a:endParaRPr lang="en-US" sz="1600" dirty="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4971853" y="541128"/>
            <a:ext cx="2248294"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3600" dirty="0">
                <a:solidFill>
                  <a:schemeClr val="dk1"/>
                </a:solidFill>
              </a:rPr>
              <a:t>References</a:t>
            </a:r>
          </a:p>
        </p:txBody>
      </p:sp>
    </p:spTree>
    <p:extLst>
      <p:ext uri="{BB962C8B-B14F-4D97-AF65-F5344CB8AC3E}">
        <p14:creationId xmlns:p14="http://schemas.microsoft.com/office/powerpoint/2010/main" val="2985017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4950" y="1083102"/>
            <a:ext cx="6642100" cy="1549399"/>
          </a:xfrm>
        </p:spPr>
        <p:txBody>
          <a:bodyPr>
            <a:normAutofit fontScale="90000"/>
          </a:bodyPr>
          <a:lstStyle/>
          <a:p>
            <a:r>
              <a:rPr lang="en-US" sz="4000" dirty="0"/>
              <a:t>NETW320 Course Project</a:t>
            </a:r>
            <a:br>
              <a:rPr lang="en-US" sz="4000" dirty="0"/>
            </a:br>
            <a:r>
              <a:rPr lang="en-US" sz="4000" dirty="0"/>
              <a:t>Module 4</a:t>
            </a:r>
            <a:br>
              <a:rPr lang="en-US" sz="2400" dirty="0"/>
            </a:br>
            <a:endParaRPr lang="en-US" sz="2400" dirty="0"/>
          </a:p>
        </p:txBody>
      </p:sp>
      <p:sp>
        <p:nvSpPr>
          <p:cNvPr id="8" name="TextBox 7">
            <a:extLst>
              <a:ext uri="{FF2B5EF4-FFF2-40B4-BE49-F238E27FC236}">
                <a16:creationId xmlns:a16="http://schemas.microsoft.com/office/drawing/2014/main" id="{C6BBB034-F031-432D-B77E-1B7D05F5498E}"/>
              </a:ext>
            </a:extLst>
          </p:cNvPr>
          <p:cNvSpPr txBox="1"/>
          <p:nvPr/>
        </p:nvSpPr>
        <p:spPr>
          <a:xfrm>
            <a:off x="1663700" y="2921168"/>
            <a:ext cx="8864600" cy="1015663"/>
          </a:xfrm>
          <a:prstGeom prst="rect">
            <a:avLst/>
          </a:prstGeom>
          <a:noFill/>
        </p:spPr>
        <p:txBody>
          <a:bodyPr wrap="square">
            <a:spAutoFit/>
          </a:bodyPr>
          <a:lstStyle/>
          <a:p>
            <a:br>
              <a:rPr kumimoji="0" lang="en-US" sz="2400" b="0" i="0" u="none" strike="noStrike" kern="1200" cap="all" spc="0" normalizeH="0" baseline="0" noProof="0" dirty="0">
                <a:ln>
                  <a:noFill/>
                </a:ln>
                <a:solidFill>
                  <a:schemeClr val="bg1"/>
                </a:solidFill>
                <a:effectLst/>
                <a:uLnTx/>
                <a:uFillTx/>
                <a:latin typeface="Gill Sans MT" panose="020B0502020104020203"/>
                <a:ea typeface="+mj-ea"/>
                <a:cs typeface="+mj-cs"/>
              </a:rPr>
            </a:br>
            <a:r>
              <a:rPr kumimoji="0" lang="en-US" sz="3600" b="0" i="0" u="none" strike="noStrike" kern="1200" cap="all" spc="0" normalizeH="0" baseline="0" noProof="0" dirty="0">
                <a:ln>
                  <a:noFill/>
                </a:ln>
                <a:solidFill>
                  <a:schemeClr val="bg1"/>
                </a:solidFill>
                <a:effectLst/>
                <a:uLnTx/>
                <a:uFillTx/>
                <a:latin typeface="Gill Sans MT" panose="020B0502020104020203"/>
                <a:ea typeface="+mj-ea"/>
                <a:cs typeface="+mj-cs"/>
              </a:rPr>
              <a:t>Session Initiation Protocol (SIP)</a:t>
            </a:r>
            <a:endParaRPr lang="en-US" sz="36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007164"/>
            <a:ext cx="7506093" cy="50888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endParaRPr lang="en-US" sz="1600" dirty="0">
              <a:ea typeface="Times New Roman" panose="02020603050405020304" pitchFamily="18" charset="0"/>
            </a:endParaRPr>
          </a:p>
          <a:p>
            <a:pPr marL="0" indent="0">
              <a:spcBef>
                <a:spcPts val="0"/>
              </a:spcBef>
              <a:buNone/>
            </a:pPr>
            <a:r>
              <a:rPr lang="en-US" sz="1600" dirty="0">
                <a:ea typeface="Times New Roman" panose="02020603050405020304" pitchFamily="18" charset="0"/>
              </a:rPr>
              <a:t>The </a:t>
            </a:r>
            <a:r>
              <a:rPr lang="en-US" sz="1600" b="1" dirty="0">
                <a:ea typeface="Times New Roman" panose="02020603050405020304" pitchFamily="18" charset="0"/>
              </a:rPr>
              <a:t>INVITE – 200 OK – ACK</a:t>
            </a:r>
            <a:r>
              <a:rPr lang="en-US" sz="1600" dirty="0">
                <a:ea typeface="Times New Roman" panose="02020603050405020304" pitchFamily="18" charset="0"/>
              </a:rPr>
              <a:t> message sequence you observed in Steps 2, 5, and 6 is the three-way handshake used to establish an SIP session. The following values are used to uniquely identify this call:</a:t>
            </a:r>
          </a:p>
          <a:p>
            <a:pPr marL="0" indent="0">
              <a:spcBef>
                <a:spcPts val="0"/>
              </a:spcBef>
              <a:buNone/>
            </a:pPr>
            <a:endParaRPr lang="en-US" sz="1600" dirty="0">
              <a:ea typeface="Times New Roman" panose="02020603050405020304" pitchFamily="18" charset="0"/>
            </a:endParaRPr>
          </a:p>
          <a:p>
            <a:pPr>
              <a:spcBef>
                <a:spcPts val="0"/>
              </a:spcBef>
              <a:buFont typeface="Symbol" panose="05050102010706020507" pitchFamily="18" charset="2"/>
              <a:buChar char=""/>
            </a:pPr>
            <a:r>
              <a:rPr lang="en-US" sz="1600" dirty="0">
                <a:ea typeface="Times New Roman" panose="02020603050405020304" pitchFamily="18" charset="0"/>
              </a:rPr>
              <a:t>Tag value (the value that follows the </a:t>
            </a:r>
            <a:r>
              <a:rPr lang="en-US" sz="1600" b="1" dirty="0">
                <a:ea typeface="Times New Roman" panose="02020603050405020304" pitchFamily="18" charset="0"/>
              </a:rPr>
              <a:t>From:</a:t>
            </a:r>
            <a:r>
              <a:rPr lang="en-US" sz="1600" dirty="0">
                <a:ea typeface="Times New Roman" panose="02020603050405020304" pitchFamily="18" charset="0"/>
              </a:rPr>
              <a:t> field) from Step 2:  Am8KEtoHd</a:t>
            </a:r>
          </a:p>
          <a:p>
            <a:pPr>
              <a:spcBef>
                <a:spcPts val="0"/>
              </a:spcBef>
              <a:buFont typeface="Symbol" panose="05050102010706020507" pitchFamily="18" charset="2"/>
              <a:buChar char=""/>
            </a:pPr>
            <a:r>
              <a:rPr lang="en-US" sz="1600" dirty="0">
                <a:ea typeface="Times New Roman" panose="02020603050405020304" pitchFamily="18" charset="0"/>
              </a:rPr>
              <a:t>Tag value (the value that follows the </a:t>
            </a:r>
            <a:r>
              <a:rPr lang="en-US" sz="1600" b="1" dirty="0">
                <a:ea typeface="Times New Roman" panose="02020603050405020304" pitchFamily="18" charset="0"/>
              </a:rPr>
              <a:t>To:</a:t>
            </a:r>
            <a:r>
              <a:rPr lang="en-US" sz="1600" dirty="0">
                <a:ea typeface="Times New Roman" panose="02020603050405020304" pitchFamily="18" charset="0"/>
              </a:rPr>
              <a:t> field) from Step 4: Am8KEtoHd</a:t>
            </a:r>
          </a:p>
          <a:p>
            <a:pPr>
              <a:spcBef>
                <a:spcPts val="0"/>
              </a:spcBef>
              <a:buFont typeface="Symbol" panose="05050102010706020507" pitchFamily="18" charset="2"/>
              <a:buChar char=""/>
            </a:pPr>
            <a:r>
              <a:rPr lang="en-US" sz="1600" dirty="0">
                <a:ea typeface="Times New Roman" panose="02020603050405020304" pitchFamily="18" charset="0"/>
              </a:rPr>
              <a:t>Call-ID value from steps 2, 3, 4, 5, and 6: hJpEYowFd1</a:t>
            </a:r>
          </a:p>
          <a:p>
            <a:pPr marL="0" indent="0">
              <a:spcBef>
                <a:spcPts val="0"/>
              </a:spcBef>
              <a:buNone/>
            </a:pPr>
            <a:endParaRPr lang="en-US" sz="1600" dirty="0">
              <a:ea typeface="Times New Roman" panose="02020603050405020304" pitchFamily="18" charset="0"/>
            </a:endParaRPr>
          </a:p>
          <a:p>
            <a:pPr marL="0" indent="0">
              <a:spcBef>
                <a:spcPts val="0"/>
              </a:spcBef>
              <a:buNone/>
            </a:pPr>
            <a:endParaRPr lang="en-US" sz="1600" dirty="0">
              <a:ea typeface="Times New Roman" panose="02020603050405020304" pitchFamily="18" charset="0"/>
            </a:endParaRPr>
          </a:p>
          <a:p>
            <a:pPr marL="0" indent="0">
              <a:spcBef>
                <a:spcPts val="0"/>
              </a:spcBef>
              <a:buNone/>
            </a:pPr>
            <a:r>
              <a:rPr lang="en-US" sz="1600" dirty="0">
                <a:ea typeface="Times New Roman" panose="02020603050405020304" pitchFamily="18" charset="0"/>
              </a:rPr>
              <a:t>Do the tag values and Call-ID value in the </a:t>
            </a:r>
            <a:r>
              <a:rPr lang="en-US" sz="1600" b="1" dirty="0">
                <a:ea typeface="Times New Roman" panose="02020603050405020304" pitchFamily="18" charset="0"/>
              </a:rPr>
              <a:t>BYE – 200 OK – ACK</a:t>
            </a:r>
            <a:r>
              <a:rPr lang="en-US" sz="1600" dirty="0">
                <a:ea typeface="Times New Roman" panose="02020603050405020304" pitchFamily="18" charset="0"/>
              </a:rPr>
              <a:t> sequence match?</a:t>
            </a:r>
          </a:p>
          <a:p>
            <a:pPr marL="0" indent="0">
              <a:spcBef>
                <a:spcPts val="0"/>
              </a:spcBef>
              <a:buNone/>
            </a:pPr>
            <a:endParaRPr lang="en-US" sz="1600" dirty="0">
              <a:ea typeface="Times New Roman" panose="02020603050405020304" pitchFamily="18" charset="0"/>
            </a:endParaRPr>
          </a:p>
          <a:p>
            <a:pPr marL="0" indent="0">
              <a:spcBef>
                <a:spcPts val="0"/>
              </a:spcBef>
              <a:buNone/>
            </a:pPr>
            <a:r>
              <a:rPr lang="en-US" sz="1600" b="1" dirty="0">
                <a:ea typeface="Times New Roman" panose="02020603050405020304" pitchFamily="18" charset="0"/>
              </a:rPr>
              <a:t>Answer: From what I see that match as it is the conformation of the one saying bye then coming back with the ok and acknowledging what </a:t>
            </a:r>
            <a:r>
              <a:rPr lang="en-US" sz="1600" b="1">
                <a:ea typeface="Times New Roman" panose="02020603050405020304" pitchFamily="18" charset="0"/>
              </a:rPr>
              <a:t>has happen.</a:t>
            </a:r>
            <a:endParaRPr lang="en-US" sz="1600" b="1" dirty="0">
              <a:ea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93307" y="533400"/>
            <a:ext cx="3086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SIP Messages</a:t>
            </a:r>
          </a:p>
        </p:txBody>
      </p:sp>
    </p:spTree>
    <p:extLst>
      <p:ext uri="{BB962C8B-B14F-4D97-AF65-F5344CB8AC3E}">
        <p14:creationId xmlns:p14="http://schemas.microsoft.com/office/powerpoint/2010/main" val="749169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361753" y="1433568"/>
            <a:ext cx="7201293" cy="7677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a typeface="Calibri" panose="020F0502020204030204" pitchFamily="34" charset="0"/>
                <a:cs typeface="Times New Roman" panose="02020603050405020304" pitchFamily="18" charset="0"/>
              </a:rPr>
              <a:t>The protocol sequence diagram should show a summary of messages exchanged among the SIP clients and SIP server during the SIP session setup and tear-down process.</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61753" y="523744"/>
            <a:ext cx="4381894"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Protocol Sequence Diagram</a:t>
            </a:r>
          </a:p>
        </p:txBody>
      </p:sp>
      <p:pic>
        <p:nvPicPr>
          <p:cNvPr id="3" name="Picture 2" descr="Table&#10;&#10;Description automatically generated with medium confidence">
            <a:extLst>
              <a:ext uri="{FF2B5EF4-FFF2-40B4-BE49-F238E27FC236}">
                <a16:creationId xmlns:a16="http://schemas.microsoft.com/office/drawing/2014/main" id="{8C54C351-349D-4C80-B8C5-E1346D6335AB}"/>
              </a:ext>
            </a:extLst>
          </p:cNvPr>
          <p:cNvPicPr>
            <a:picLocks noChangeAspect="1"/>
          </p:cNvPicPr>
          <p:nvPr/>
        </p:nvPicPr>
        <p:blipFill>
          <a:blip r:embed="rId2"/>
          <a:stretch>
            <a:fillRect/>
          </a:stretch>
        </p:blipFill>
        <p:spPr>
          <a:xfrm>
            <a:off x="4743647" y="2425352"/>
            <a:ext cx="5715000" cy="3780929"/>
          </a:xfrm>
          <a:prstGeom prst="rect">
            <a:avLst/>
          </a:prstGeom>
        </p:spPr>
      </p:pic>
    </p:spTree>
    <p:extLst>
      <p:ext uri="{BB962C8B-B14F-4D97-AF65-F5344CB8AC3E}">
        <p14:creationId xmlns:p14="http://schemas.microsoft.com/office/powerpoint/2010/main" val="1118782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6" y="1226928"/>
            <a:ext cx="7544587" cy="5165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1. </a:t>
            </a:r>
            <a:r>
              <a:rPr lang="en-US" sz="2000" dirty="0">
                <a:latin typeface="Times New Roman" panose="02020603050405020304" pitchFamily="18" charset="0"/>
                <a:ea typeface="Calibri" panose="020F0502020204030204" pitchFamily="34" charset="0"/>
                <a:cs typeface="Times New Roman" panose="02020603050405020304" pitchFamily="18" charset="0"/>
              </a:rPr>
              <a:t>Azure Labs</a:t>
            </a:r>
          </a:p>
          <a:p>
            <a:pPr marL="0" indent="0">
              <a:buNone/>
            </a:pPr>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Linphone</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3. </a:t>
            </a:r>
            <a:r>
              <a:rPr lang="en-US" sz="2000" dirty="0" err="1">
                <a:latin typeface="Times New Roman" panose="02020603050405020304" pitchFamily="18" charset="0"/>
                <a:cs typeface="Times New Roman" panose="02020603050405020304" pitchFamily="18" charset="0"/>
              </a:rPr>
              <a:t>Barz</a:t>
            </a:r>
            <a:r>
              <a:rPr lang="en-US" sz="2000" dirty="0">
                <a:latin typeface="Times New Roman" panose="02020603050405020304" pitchFamily="18" charset="0"/>
                <a:cs typeface="Times New Roman" panose="02020603050405020304" pitchFamily="18" charset="0"/>
              </a:rPr>
              <a:t>, H. W., &amp; Bassett, G. A. (2016). </a:t>
            </a:r>
            <a:r>
              <a:rPr lang="en-US" sz="2000" i="1" dirty="0">
                <a:latin typeface="Times New Roman" panose="02020603050405020304" pitchFamily="18" charset="0"/>
                <a:cs typeface="Times New Roman" panose="02020603050405020304" pitchFamily="18" charset="0"/>
              </a:rPr>
              <a:t>Multimedia networks: protocols, design and applications</a:t>
            </a:r>
            <a:r>
              <a:rPr lang="en-US" sz="2000" dirty="0">
                <a:latin typeface="Times New Roman" panose="02020603050405020304" pitchFamily="18" charset="0"/>
                <a:cs typeface="Times New Roman" panose="02020603050405020304" pitchFamily="18" charset="0"/>
              </a:rPr>
              <a:t>. Wiley &amp; Sons. </a:t>
            </a:r>
          </a:p>
          <a:p>
            <a:pPr marL="0" indent="0">
              <a:buNone/>
            </a:pPr>
            <a:endParaRPr lang="en-US" sz="1600" dirty="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4971853" y="541128"/>
            <a:ext cx="2248294"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3600" dirty="0">
                <a:solidFill>
                  <a:schemeClr val="dk1"/>
                </a:solidFill>
              </a:rPr>
              <a:t>References</a:t>
            </a:r>
          </a:p>
        </p:txBody>
      </p:sp>
    </p:spTree>
    <p:extLst>
      <p:ext uri="{BB962C8B-B14F-4D97-AF65-F5344CB8AC3E}">
        <p14:creationId xmlns:p14="http://schemas.microsoft.com/office/powerpoint/2010/main" val="1442202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055168"/>
            <a:ext cx="7772400" cy="1143000"/>
          </a:xfrm>
        </p:spPr>
        <p:txBody>
          <a:bodyPr>
            <a:normAutofit fontScale="90000"/>
          </a:bodyPr>
          <a:lstStyle/>
          <a:p>
            <a:r>
              <a:rPr lang="en-US" sz="4000" dirty="0"/>
              <a:t>NETW320 Course Project</a:t>
            </a:r>
            <a:br>
              <a:rPr lang="en-US" sz="4000" dirty="0"/>
            </a:br>
            <a:r>
              <a:rPr lang="en-US" sz="4000" dirty="0"/>
              <a:t>Module 4</a:t>
            </a:r>
            <a:br>
              <a:rPr lang="en-US" sz="4000" dirty="0"/>
            </a:br>
            <a:br>
              <a:rPr lang="en-US" sz="2400" dirty="0"/>
            </a:br>
            <a:endParaRPr lang="en-US" sz="2400" dirty="0"/>
          </a:p>
        </p:txBody>
      </p:sp>
      <p:sp>
        <p:nvSpPr>
          <p:cNvPr id="4" name="TextBox 3">
            <a:extLst>
              <a:ext uri="{FF2B5EF4-FFF2-40B4-BE49-F238E27FC236}">
                <a16:creationId xmlns:a16="http://schemas.microsoft.com/office/drawing/2014/main" id="{8C865949-DE39-4BE8-A905-FC43268B4F5F}"/>
              </a:ext>
            </a:extLst>
          </p:cNvPr>
          <p:cNvSpPr txBox="1"/>
          <p:nvPr/>
        </p:nvSpPr>
        <p:spPr>
          <a:xfrm>
            <a:off x="4521200" y="3198168"/>
            <a:ext cx="3149600" cy="646331"/>
          </a:xfrm>
          <a:prstGeom prst="rect">
            <a:avLst/>
          </a:prstGeom>
          <a:noFill/>
        </p:spPr>
        <p:txBody>
          <a:bodyPr wrap="square">
            <a:spAutoFit/>
          </a:bodyPr>
          <a:lstStyle/>
          <a:p>
            <a:r>
              <a:rPr kumimoji="0" lang="en-US" sz="3600" b="0" i="0" u="none" strike="noStrike" kern="1200" cap="all" spc="0" normalizeH="0" baseline="0" noProof="0" dirty="0">
                <a:ln>
                  <a:noFill/>
                </a:ln>
                <a:solidFill>
                  <a:schemeClr val="bg1"/>
                </a:solidFill>
                <a:effectLst/>
                <a:uLnTx/>
                <a:uFillTx/>
                <a:latin typeface="Gill Sans MT" panose="020B0502020104020203"/>
                <a:ea typeface="+mj-ea"/>
                <a:cs typeface="+mj-cs"/>
              </a:rPr>
              <a:t>RTP Security</a:t>
            </a:r>
            <a:endParaRPr lang="en-US" sz="36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209544"/>
            <a:ext cx="7201293" cy="7677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a typeface="Calibri" panose="020F0502020204030204" pitchFamily="34" charset="0"/>
                <a:cs typeface="Times New Roman" panose="02020603050405020304" pitchFamily="18" charset="0"/>
              </a:rPr>
              <a:t>This screenshot shows </a:t>
            </a:r>
            <a:r>
              <a:rPr lang="en-US" sz="1600" dirty="0">
                <a:ea typeface="Calibri" panose="020F0502020204030204" pitchFamily="34" charset="0"/>
              </a:rPr>
              <a:t>the Wireshark Packet View window, with the encrypted RTP or SRTP packets.</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6" y="342900"/>
            <a:ext cx="6439294"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latin typeface="+mn-lt"/>
                <a:ea typeface="+mn-ea"/>
                <a:cs typeface="+mn-cs"/>
              </a:rPr>
              <a:t>Secure Real-time Transport Protocol (SRTP)</a:t>
            </a:r>
          </a:p>
        </p:txBody>
      </p:sp>
      <p:sp>
        <p:nvSpPr>
          <p:cNvPr id="6" name="TextBox 5">
            <a:extLst>
              <a:ext uri="{FF2B5EF4-FFF2-40B4-BE49-F238E27FC236}">
                <a16:creationId xmlns:a16="http://schemas.microsoft.com/office/drawing/2014/main" id="{5676497A-C8F1-488A-AFF5-DD8A704C0844}"/>
              </a:ext>
            </a:extLst>
          </p:cNvPr>
          <p:cNvSpPr txBox="1"/>
          <p:nvPr/>
        </p:nvSpPr>
        <p:spPr>
          <a:xfrm>
            <a:off x="2457253" y="2057400"/>
            <a:ext cx="6934200" cy="3970318"/>
          </a:xfrm>
          <a:prstGeom prst="rect">
            <a:avLst/>
          </a:prstGeom>
          <a:noFill/>
        </p:spPr>
        <p:txBody>
          <a:bodyPr wrap="square" rtlCol="0">
            <a:spAutoFit/>
          </a:bodyPr>
          <a:lstStyle/>
          <a:p>
            <a:r>
              <a:rPr lang="en-US" dirty="0"/>
              <a:t>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descr="Graphical user interface, table&#10;&#10;Description automatically generated">
            <a:extLst>
              <a:ext uri="{FF2B5EF4-FFF2-40B4-BE49-F238E27FC236}">
                <a16:creationId xmlns:a16="http://schemas.microsoft.com/office/drawing/2014/main" id="{6EE3C38F-1AC2-496C-8508-142DE77B71E6}"/>
              </a:ext>
            </a:extLst>
          </p:cNvPr>
          <p:cNvPicPr>
            <a:picLocks noChangeAspect="1"/>
          </p:cNvPicPr>
          <p:nvPr/>
        </p:nvPicPr>
        <p:blipFill>
          <a:blip r:embed="rId2"/>
          <a:stretch>
            <a:fillRect/>
          </a:stretch>
        </p:blipFill>
        <p:spPr>
          <a:xfrm>
            <a:off x="2324100" y="2057401"/>
            <a:ext cx="7543800" cy="3701865"/>
          </a:xfrm>
          <a:prstGeom prst="rect">
            <a:avLst/>
          </a:prstGeom>
        </p:spPr>
      </p:pic>
    </p:spTree>
    <p:extLst>
      <p:ext uri="{BB962C8B-B14F-4D97-AF65-F5344CB8AC3E}">
        <p14:creationId xmlns:p14="http://schemas.microsoft.com/office/powerpoint/2010/main" val="2153468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209544"/>
            <a:ext cx="7201293" cy="7677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latin typeface="Calibri" panose="020F0502020204030204" pitchFamily="34" charset="0"/>
                <a:ea typeface="Calibri" panose="020F0502020204030204" pitchFamily="34" charset="0"/>
              </a:rPr>
              <a:t>This screenshot shows the Wireshark Tree View window, with the encrypted payload of a SRTP packet.</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6" y="342900"/>
            <a:ext cx="6439294"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latin typeface="+mn-lt"/>
                <a:ea typeface="+mn-ea"/>
                <a:cs typeface="+mn-cs"/>
              </a:rPr>
              <a:t>Secure Real-time Transport Protocol (SRTP)</a:t>
            </a:r>
          </a:p>
        </p:txBody>
      </p:sp>
      <p:sp>
        <p:nvSpPr>
          <p:cNvPr id="6" name="TextBox 5">
            <a:extLst>
              <a:ext uri="{FF2B5EF4-FFF2-40B4-BE49-F238E27FC236}">
                <a16:creationId xmlns:a16="http://schemas.microsoft.com/office/drawing/2014/main" id="{5676497A-C8F1-488A-AFF5-DD8A704C0844}"/>
              </a:ext>
            </a:extLst>
          </p:cNvPr>
          <p:cNvSpPr txBox="1"/>
          <p:nvPr/>
        </p:nvSpPr>
        <p:spPr>
          <a:xfrm>
            <a:off x="2438400" y="2125682"/>
            <a:ext cx="6934200" cy="3970318"/>
          </a:xfrm>
          <a:prstGeom prst="rect">
            <a:avLst/>
          </a:prstGeom>
          <a:noFill/>
        </p:spPr>
        <p:txBody>
          <a:bodyPr wrap="square" rtlCol="0">
            <a:spAutoFit/>
          </a:bodyPr>
          <a:lstStyle/>
          <a:p>
            <a:r>
              <a:rPr lang="en-US" dirty="0"/>
              <a:t>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descr="Calendar&#10;&#10;Description automatically generated">
            <a:extLst>
              <a:ext uri="{FF2B5EF4-FFF2-40B4-BE49-F238E27FC236}">
                <a16:creationId xmlns:a16="http://schemas.microsoft.com/office/drawing/2014/main" id="{680604E7-5230-49DC-83D0-F4448AB82BFD}"/>
              </a:ext>
            </a:extLst>
          </p:cNvPr>
          <p:cNvPicPr>
            <a:picLocks noChangeAspect="1"/>
          </p:cNvPicPr>
          <p:nvPr/>
        </p:nvPicPr>
        <p:blipFill>
          <a:blip r:embed="rId2"/>
          <a:stretch>
            <a:fillRect/>
          </a:stretch>
        </p:blipFill>
        <p:spPr>
          <a:xfrm>
            <a:off x="2424954" y="1905000"/>
            <a:ext cx="6790765" cy="4753536"/>
          </a:xfrm>
          <a:prstGeom prst="rect">
            <a:avLst/>
          </a:prstGeom>
        </p:spPr>
      </p:pic>
    </p:spTree>
    <p:extLst>
      <p:ext uri="{BB962C8B-B14F-4D97-AF65-F5344CB8AC3E}">
        <p14:creationId xmlns:p14="http://schemas.microsoft.com/office/powerpoint/2010/main" val="2456075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6" y="1226928"/>
            <a:ext cx="7544587" cy="5165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1. </a:t>
            </a:r>
            <a:r>
              <a:rPr lang="en-US" sz="2000" dirty="0">
                <a:latin typeface="Times New Roman" panose="02020603050405020304" pitchFamily="18" charset="0"/>
                <a:ea typeface="Calibri" panose="020F0502020204030204" pitchFamily="34" charset="0"/>
                <a:cs typeface="Times New Roman" panose="02020603050405020304" pitchFamily="18" charset="0"/>
              </a:rPr>
              <a:t>Azure Labs</a:t>
            </a:r>
          </a:p>
          <a:p>
            <a:pPr marL="0" indent="0">
              <a:buNone/>
            </a:pPr>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Linphone</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3. </a:t>
            </a:r>
            <a:r>
              <a:rPr lang="en-US" sz="2000" dirty="0" err="1">
                <a:latin typeface="Times New Roman" panose="02020603050405020304" pitchFamily="18" charset="0"/>
                <a:cs typeface="Times New Roman" panose="02020603050405020304" pitchFamily="18" charset="0"/>
              </a:rPr>
              <a:t>Barz</a:t>
            </a:r>
            <a:r>
              <a:rPr lang="en-US" sz="2000" dirty="0">
                <a:latin typeface="Times New Roman" panose="02020603050405020304" pitchFamily="18" charset="0"/>
                <a:cs typeface="Times New Roman" panose="02020603050405020304" pitchFamily="18" charset="0"/>
              </a:rPr>
              <a:t>, H. W., &amp; Bassett, G. A. (2016). </a:t>
            </a:r>
            <a:r>
              <a:rPr lang="en-US" sz="2000" i="1" dirty="0">
                <a:latin typeface="Times New Roman" panose="02020603050405020304" pitchFamily="18" charset="0"/>
                <a:cs typeface="Times New Roman" panose="02020603050405020304" pitchFamily="18" charset="0"/>
              </a:rPr>
              <a:t>Multimedia networks: protocols, design and applications</a:t>
            </a:r>
            <a:r>
              <a:rPr lang="en-US" sz="2000" dirty="0">
                <a:latin typeface="Times New Roman" panose="02020603050405020304" pitchFamily="18" charset="0"/>
                <a:cs typeface="Times New Roman" panose="02020603050405020304" pitchFamily="18" charset="0"/>
              </a:rPr>
              <a:t>. Wiley &amp; Sons. </a:t>
            </a:r>
          </a:p>
          <a:p>
            <a:pPr marL="0" indent="0">
              <a:buNone/>
            </a:pPr>
            <a:endParaRPr lang="en-US" sz="1600" dirty="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4971853" y="541128"/>
            <a:ext cx="2248294"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3600" dirty="0">
                <a:solidFill>
                  <a:schemeClr val="dk1"/>
                </a:solidFill>
              </a:rPr>
              <a:t>References</a:t>
            </a:r>
          </a:p>
        </p:txBody>
      </p:sp>
    </p:spTree>
    <p:extLst>
      <p:ext uri="{BB962C8B-B14F-4D97-AF65-F5344CB8AC3E}">
        <p14:creationId xmlns:p14="http://schemas.microsoft.com/office/powerpoint/2010/main" val="22839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51EC-4884-4F4D-A21C-581EFA7478B0}"/>
              </a:ext>
            </a:extLst>
          </p:cNvPr>
          <p:cNvSpPr>
            <a:spLocks noGrp="1"/>
          </p:cNvSpPr>
          <p:nvPr>
            <p:ph type="title"/>
          </p:nvPr>
        </p:nvSpPr>
        <p:spPr>
          <a:xfrm>
            <a:off x="3833895" y="753379"/>
            <a:ext cx="4524208" cy="491644"/>
          </a:xfrm>
        </p:spPr>
        <p:txBody>
          <a:bodyPr>
            <a:normAutofit fontScale="90000"/>
          </a:bodyPr>
          <a:lstStyle/>
          <a:p>
            <a:r>
              <a:rPr lang="en-US" dirty="0" err="1"/>
              <a:t>Netw</a:t>
            </a:r>
            <a:r>
              <a:rPr lang="en-US" dirty="0"/>
              <a:t> 320 Course Project </a:t>
            </a:r>
          </a:p>
        </p:txBody>
      </p:sp>
      <p:sp>
        <p:nvSpPr>
          <p:cNvPr id="4" name="TextBox 3">
            <a:extLst>
              <a:ext uri="{FF2B5EF4-FFF2-40B4-BE49-F238E27FC236}">
                <a16:creationId xmlns:a16="http://schemas.microsoft.com/office/drawing/2014/main" id="{1F89E950-00E4-4A48-8889-C67641E2CC00}"/>
              </a:ext>
            </a:extLst>
          </p:cNvPr>
          <p:cNvSpPr txBox="1"/>
          <p:nvPr/>
        </p:nvSpPr>
        <p:spPr>
          <a:xfrm>
            <a:off x="520700" y="2171700"/>
            <a:ext cx="11099800" cy="1938992"/>
          </a:xfrm>
          <a:prstGeom prst="rect">
            <a:avLst/>
          </a:prstGeom>
          <a:noFill/>
        </p:spPr>
        <p:txBody>
          <a:bodyPr wrap="square" rtlCol="0">
            <a:spAutoFit/>
          </a:bodyPr>
          <a:lstStyle/>
          <a:p>
            <a:r>
              <a:rPr lang="en-US" sz="2400" dirty="0"/>
              <a:t>	These project is intended for introduction to standards and protocols that support multimedia transmission on IP network. This project gives experience with integration of IoT technologies. The project involved implementation and experimentation of a multimedia application with audio and video codecs, Real-time Transport Protocol (RTP), Session Initiation Protocol (SIP), and the security implications. </a:t>
            </a:r>
          </a:p>
        </p:txBody>
      </p:sp>
    </p:spTree>
    <p:extLst>
      <p:ext uri="{BB962C8B-B14F-4D97-AF65-F5344CB8AC3E}">
        <p14:creationId xmlns:p14="http://schemas.microsoft.com/office/powerpoint/2010/main" val="696458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689100"/>
            <a:ext cx="7772400" cy="1130300"/>
          </a:xfrm>
        </p:spPr>
        <p:txBody>
          <a:bodyPr>
            <a:normAutofit fontScale="90000"/>
          </a:bodyPr>
          <a:lstStyle/>
          <a:p>
            <a:r>
              <a:rPr lang="en-US" dirty="0"/>
              <a:t>NETW320 Course Project</a:t>
            </a:r>
            <a:br>
              <a:rPr lang="en-US" dirty="0"/>
            </a:br>
            <a:r>
              <a:rPr lang="en-US" dirty="0"/>
              <a:t>Module 5</a:t>
            </a:r>
            <a:br>
              <a:rPr lang="en-US" dirty="0"/>
            </a:br>
            <a:endParaRPr lang="en-US" dirty="0"/>
          </a:p>
        </p:txBody>
      </p:sp>
      <p:sp>
        <p:nvSpPr>
          <p:cNvPr id="4" name="TextBox 3">
            <a:extLst>
              <a:ext uri="{FF2B5EF4-FFF2-40B4-BE49-F238E27FC236}">
                <a16:creationId xmlns:a16="http://schemas.microsoft.com/office/drawing/2014/main" id="{95D1EAAF-F8C7-4B9C-AB91-BDC0600B8002}"/>
              </a:ext>
            </a:extLst>
          </p:cNvPr>
          <p:cNvSpPr txBox="1"/>
          <p:nvPr/>
        </p:nvSpPr>
        <p:spPr>
          <a:xfrm>
            <a:off x="4413250" y="3105834"/>
            <a:ext cx="3365500" cy="646331"/>
          </a:xfrm>
          <a:prstGeom prst="rect">
            <a:avLst/>
          </a:prstGeom>
          <a:noFill/>
        </p:spPr>
        <p:txBody>
          <a:bodyPr wrap="square">
            <a:spAutoFit/>
          </a:bodyPr>
          <a:lstStyle/>
          <a:p>
            <a:r>
              <a:rPr kumimoji="0" lang="en-US" sz="3600" b="0" i="0" u="none" strike="noStrike" kern="1200" cap="all" spc="0" normalizeH="0" baseline="0" noProof="0" dirty="0">
                <a:ln>
                  <a:noFill/>
                </a:ln>
                <a:solidFill>
                  <a:schemeClr val="bg1"/>
                </a:solidFill>
                <a:effectLst/>
                <a:uLnTx/>
                <a:uFillTx/>
                <a:latin typeface="Gill Sans MT" panose="020B0502020104020203"/>
                <a:ea typeface="+mj-ea"/>
                <a:cs typeface="+mj-cs"/>
              </a:rPr>
              <a:t>SIP Security</a:t>
            </a:r>
            <a:endParaRPr lang="en-US" sz="36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209544"/>
            <a:ext cx="7201293" cy="7677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a typeface="Calibri" panose="020F0502020204030204" pitchFamily="34" charset="0"/>
              </a:rPr>
              <a:t>This screenshot shows the protocol sequence diagram of SIP flows. </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55206" y="482765"/>
            <a:ext cx="6439294"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latin typeface="+mn-lt"/>
                <a:ea typeface="+mn-ea"/>
                <a:cs typeface="+mn-cs"/>
              </a:rPr>
              <a:t>RTP Stream Decryption</a:t>
            </a:r>
          </a:p>
        </p:txBody>
      </p:sp>
      <p:pic>
        <p:nvPicPr>
          <p:cNvPr id="3" name="Picture 2" descr="Table&#10;&#10;Description automatically generated with medium confidence">
            <a:extLst>
              <a:ext uri="{FF2B5EF4-FFF2-40B4-BE49-F238E27FC236}">
                <a16:creationId xmlns:a16="http://schemas.microsoft.com/office/drawing/2014/main" id="{0CE07394-12CC-4F7B-B7B1-A3C6D6DC7C51}"/>
              </a:ext>
            </a:extLst>
          </p:cNvPr>
          <p:cNvPicPr>
            <a:picLocks noChangeAspect="1"/>
          </p:cNvPicPr>
          <p:nvPr/>
        </p:nvPicPr>
        <p:blipFill>
          <a:blip r:embed="rId2"/>
          <a:stretch>
            <a:fillRect/>
          </a:stretch>
        </p:blipFill>
        <p:spPr>
          <a:xfrm>
            <a:off x="2323706" y="1977303"/>
            <a:ext cx="8150785" cy="4371850"/>
          </a:xfrm>
          <a:prstGeom prst="rect">
            <a:avLst/>
          </a:prstGeom>
        </p:spPr>
      </p:pic>
    </p:spTree>
    <p:extLst>
      <p:ext uri="{BB962C8B-B14F-4D97-AF65-F5344CB8AC3E}">
        <p14:creationId xmlns:p14="http://schemas.microsoft.com/office/powerpoint/2010/main" val="3818279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209544"/>
            <a:ext cx="7201293" cy="7677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a typeface="Calibri" panose="020F0502020204030204" pitchFamily="34" charset="0"/>
              </a:rPr>
              <a:t>This screenshot shows include the Wireshark </a:t>
            </a:r>
            <a:r>
              <a:rPr lang="en-US" sz="1600" i="1" dirty="0">
                <a:ea typeface="Calibri" panose="020F0502020204030204" pitchFamily="34" charset="0"/>
              </a:rPr>
              <a:t>Tree View</a:t>
            </a:r>
            <a:r>
              <a:rPr lang="en-US" sz="1600" dirty="0">
                <a:ea typeface="Calibri" panose="020F0502020204030204" pitchFamily="34" charset="0"/>
              </a:rPr>
              <a:t> section, showing the two groups/sets of </a:t>
            </a:r>
            <a:r>
              <a:rPr lang="en-US" sz="1600" b="1" dirty="0">
                <a:ea typeface="Calibri" panose="020F0502020204030204" pitchFamily="34" charset="0"/>
              </a:rPr>
              <a:t>crypto:</a:t>
            </a:r>
            <a:r>
              <a:rPr lang="en-US" sz="1600" dirty="0">
                <a:ea typeface="Calibri" panose="020F0502020204030204" pitchFamily="34" charset="0"/>
              </a:rPr>
              <a:t> entries.</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42506" y="523744"/>
            <a:ext cx="6439294"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latin typeface="+mn-lt"/>
                <a:ea typeface="+mn-ea"/>
                <a:cs typeface="+mn-cs"/>
              </a:rPr>
              <a:t>RTP Stream Decryption</a:t>
            </a:r>
          </a:p>
        </p:txBody>
      </p:sp>
      <p:pic>
        <p:nvPicPr>
          <p:cNvPr id="3" name="Picture 2" descr="Text, letter&#10;&#10;Description automatically generated">
            <a:extLst>
              <a:ext uri="{FF2B5EF4-FFF2-40B4-BE49-F238E27FC236}">
                <a16:creationId xmlns:a16="http://schemas.microsoft.com/office/drawing/2014/main" id="{52585072-D6CC-4254-A6FD-60B48AF30DCA}"/>
              </a:ext>
            </a:extLst>
          </p:cNvPr>
          <p:cNvPicPr>
            <a:picLocks noChangeAspect="1"/>
          </p:cNvPicPr>
          <p:nvPr/>
        </p:nvPicPr>
        <p:blipFill>
          <a:blip r:embed="rId2"/>
          <a:stretch>
            <a:fillRect/>
          </a:stretch>
        </p:blipFill>
        <p:spPr>
          <a:xfrm>
            <a:off x="2089559" y="2108201"/>
            <a:ext cx="8012881" cy="3857756"/>
          </a:xfrm>
          <a:prstGeom prst="rect">
            <a:avLst/>
          </a:prstGeom>
        </p:spPr>
      </p:pic>
    </p:spTree>
    <p:extLst>
      <p:ext uri="{BB962C8B-B14F-4D97-AF65-F5344CB8AC3E}">
        <p14:creationId xmlns:p14="http://schemas.microsoft.com/office/powerpoint/2010/main" val="2447681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05659" y="1209544"/>
            <a:ext cx="7201293" cy="7677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a typeface="Calibri" panose="020F0502020204030204" pitchFamily="34" charset="0"/>
              </a:rPr>
              <a:t>This screenshot shows include the Wireshark </a:t>
            </a:r>
            <a:r>
              <a:rPr lang="en-US" sz="1600" i="1" dirty="0">
                <a:ea typeface="Calibri" panose="020F0502020204030204" pitchFamily="34" charset="0"/>
              </a:rPr>
              <a:t>Tree View</a:t>
            </a:r>
            <a:r>
              <a:rPr lang="en-US" sz="1600" dirty="0">
                <a:ea typeface="Calibri" panose="020F0502020204030204" pitchFamily="34" charset="0"/>
              </a:rPr>
              <a:t> section, showing the single </a:t>
            </a:r>
            <a:r>
              <a:rPr lang="en-US" sz="1600" b="1" dirty="0">
                <a:ea typeface="Calibri" panose="020F0502020204030204" pitchFamily="34" charset="0"/>
              </a:rPr>
              <a:t>crypto:</a:t>
            </a:r>
            <a:r>
              <a:rPr lang="en-US" sz="1600" dirty="0">
                <a:ea typeface="Calibri" panose="020F0502020204030204" pitchFamily="34" charset="0"/>
              </a:rPr>
              <a:t> entry used to encrypt messages from Asterisk Server to SIP Client 1.</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476662" y="523744"/>
            <a:ext cx="3657994"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latin typeface="+mn-lt"/>
                <a:ea typeface="+mn-ea"/>
                <a:cs typeface="+mn-cs"/>
              </a:rPr>
              <a:t>RTP Stream Decryption</a:t>
            </a:r>
          </a:p>
        </p:txBody>
      </p:sp>
      <p:sp>
        <p:nvSpPr>
          <p:cNvPr id="6" name="TextBox 5">
            <a:extLst>
              <a:ext uri="{FF2B5EF4-FFF2-40B4-BE49-F238E27FC236}">
                <a16:creationId xmlns:a16="http://schemas.microsoft.com/office/drawing/2014/main" id="{5676497A-C8F1-488A-AFF5-DD8A704C0844}"/>
              </a:ext>
            </a:extLst>
          </p:cNvPr>
          <p:cNvSpPr txBox="1"/>
          <p:nvPr/>
        </p:nvSpPr>
        <p:spPr>
          <a:xfrm>
            <a:off x="850901" y="2910677"/>
            <a:ext cx="8420100" cy="4555093"/>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sz="1600" dirty="0"/>
          </a:p>
          <a:p>
            <a:r>
              <a:rPr lang="en-US" sz="1600" dirty="0">
                <a:ea typeface="Times New Roman" panose="02020603050405020304" pitchFamily="18" charset="0"/>
              </a:rPr>
              <a:t>In the </a:t>
            </a:r>
            <a:r>
              <a:rPr lang="en-US" sz="1600" b="1" dirty="0" err="1">
                <a:ea typeface="Times New Roman" panose="02020603050405020304" pitchFamily="18" charset="0"/>
              </a:rPr>
              <a:t>crypo</a:t>
            </a:r>
            <a:r>
              <a:rPr lang="en-US" sz="1600" b="1" dirty="0">
                <a:ea typeface="Times New Roman" panose="02020603050405020304" pitchFamily="18" charset="0"/>
              </a:rPr>
              <a:t>: </a:t>
            </a:r>
            <a:r>
              <a:rPr lang="en-US" sz="1600" dirty="0">
                <a:ea typeface="Times New Roman" panose="02020603050405020304" pitchFamily="18" charset="0"/>
              </a:rPr>
              <a:t>entry name, AES_CM_128_HMAC_SHA1_80, what encryption algorithm, authentication method, and hashing algorithm could you identify?</a:t>
            </a:r>
          </a:p>
          <a:p>
            <a:endParaRPr lang="en-US" sz="1600" dirty="0"/>
          </a:p>
          <a:p>
            <a:r>
              <a:rPr lang="en-US" sz="1600" b="1" dirty="0"/>
              <a:t>Answer:</a:t>
            </a:r>
          </a:p>
          <a:p>
            <a:endParaRPr lang="en-US" sz="1200" dirty="0"/>
          </a:p>
          <a:p>
            <a:r>
              <a:rPr lang="en-US" dirty="0"/>
              <a:t>From </a:t>
            </a:r>
            <a:r>
              <a:rPr lang="en-US" dirty="0">
                <a:solidFill>
                  <a:srgbClr val="FF0000"/>
                </a:solidFill>
                <a:ea typeface="Times New Roman" panose="02020603050405020304" pitchFamily="18" charset="0"/>
              </a:rPr>
              <a:t>AES_CM_128</a:t>
            </a:r>
            <a:r>
              <a:rPr lang="en-US" dirty="0">
                <a:ea typeface="Times New Roman" panose="02020603050405020304" pitchFamily="18" charset="0"/>
              </a:rPr>
              <a:t>_</a:t>
            </a:r>
            <a:r>
              <a:rPr lang="en-US" dirty="0">
                <a:solidFill>
                  <a:schemeClr val="accent6">
                    <a:lumMod val="75000"/>
                  </a:schemeClr>
                </a:solidFill>
                <a:ea typeface="Times New Roman" panose="02020603050405020304" pitchFamily="18" charset="0"/>
              </a:rPr>
              <a:t>HMAC_SHA1_80</a:t>
            </a:r>
            <a:r>
              <a:rPr lang="en-US" dirty="0">
                <a:ea typeface="Times New Roman" panose="02020603050405020304" pitchFamily="18" charset="0"/>
              </a:rPr>
              <a:t>, we can tell that the encryption algorithm is AES in 128bits, as for the authentication it is SIP, and for the hashing algorithm it is HMAC SHA1. </a:t>
            </a:r>
            <a:endParaRPr lang="en-US" dirty="0"/>
          </a:p>
          <a:p>
            <a:endParaRPr lang="en-US" dirty="0"/>
          </a:p>
          <a:p>
            <a:endParaRPr lang="en-US" dirty="0"/>
          </a:p>
        </p:txBody>
      </p:sp>
      <p:pic>
        <p:nvPicPr>
          <p:cNvPr id="3" name="Picture 2" descr="Text&#10;&#10;Description automatically generated">
            <a:extLst>
              <a:ext uri="{FF2B5EF4-FFF2-40B4-BE49-F238E27FC236}">
                <a16:creationId xmlns:a16="http://schemas.microsoft.com/office/drawing/2014/main" id="{4D295BE0-685D-4B01-948B-5C431F962D25}"/>
              </a:ext>
            </a:extLst>
          </p:cNvPr>
          <p:cNvPicPr>
            <a:picLocks noChangeAspect="1"/>
          </p:cNvPicPr>
          <p:nvPr/>
        </p:nvPicPr>
        <p:blipFill>
          <a:blip r:embed="rId2"/>
          <a:stretch>
            <a:fillRect/>
          </a:stretch>
        </p:blipFill>
        <p:spPr>
          <a:xfrm>
            <a:off x="5651861" y="1977303"/>
            <a:ext cx="5416387" cy="2443162"/>
          </a:xfrm>
          <a:prstGeom prst="rect">
            <a:avLst/>
          </a:prstGeom>
        </p:spPr>
      </p:pic>
    </p:spTree>
    <p:extLst>
      <p:ext uri="{BB962C8B-B14F-4D97-AF65-F5344CB8AC3E}">
        <p14:creationId xmlns:p14="http://schemas.microsoft.com/office/powerpoint/2010/main" val="3705090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6" y="1226928"/>
            <a:ext cx="7544587" cy="5165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1. </a:t>
            </a:r>
            <a:r>
              <a:rPr lang="en-US" sz="2000" dirty="0">
                <a:latin typeface="Times New Roman" panose="02020603050405020304" pitchFamily="18" charset="0"/>
                <a:ea typeface="Calibri" panose="020F0502020204030204" pitchFamily="34" charset="0"/>
                <a:cs typeface="Times New Roman" panose="02020603050405020304" pitchFamily="18" charset="0"/>
              </a:rPr>
              <a:t>Azure Labs</a:t>
            </a:r>
          </a:p>
          <a:p>
            <a:pPr marL="0" indent="0">
              <a:buNone/>
            </a:pPr>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Linphone</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3. </a:t>
            </a:r>
            <a:r>
              <a:rPr lang="en-US" sz="2000" dirty="0" err="1">
                <a:latin typeface="Times New Roman" panose="02020603050405020304" pitchFamily="18" charset="0"/>
                <a:cs typeface="Times New Roman" panose="02020603050405020304" pitchFamily="18" charset="0"/>
              </a:rPr>
              <a:t>Barz</a:t>
            </a:r>
            <a:r>
              <a:rPr lang="en-US" sz="2000" dirty="0">
                <a:latin typeface="Times New Roman" panose="02020603050405020304" pitchFamily="18" charset="0"/>
                <a:cs typeface="Times New Roman" panose="02020603050405020304" pitchFamily="18" charset="0"/>
              </a:rPr>
              <a:t>, H. W., &amp; Bassett, G. A. (2016). </a:t>
            </a:r>
            <a:r>
              <a:rPr lang="en-US" sz="2000" i="1" dirty="0">
                <a:latin typeface="Times New Roman" panose="02020603050405020304" pitchFamily="18" charset="0"/>
                <a:cs typeface="Times New Roman" panose="02020603050405020304" pitchFamily="18" charset="0"/>
              </a:rPr>
              <a:t>Multimedia networks: protocols, design and applications</a:t>
            </a:r>
            <a:r>
              <a:rPr lang="en-US" sz="2000" dirty="0">
                <a:latin typeface="Times New Roman" panose="02020603050405020304" pitchFamily="18" charset="0"/>
                <a:cs typeface="Times New Roman" panose="02020603050405020304" pitchFamily="18" charset="0"/>
              </a:rPr>
              <a:t>. Wiley &amp; Sons. </a:t>
            </a:r>
          </a:p>
          <a:p>
            <a:pPr marL="0" indent="0">
              <a:buNone/>
            </a:pPr>
            <a:endParaRPr lang="en-US" sz="1600" dirty="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4971853" y="541128"/>
            <a:ext cx="2248294"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3600" dirty="0">
                <a:solidFill>
                  <a:schemeClr val="dk1"/>
                </a:solidFill>
              </a:rPr>
              <a:t>References</a:t>
            </a:r>
          </a:p>
        </p:txBody>
      </p:sp>
    </p:spTree>
    <p:extLst>
      <p:ext uri="{BB962C8B-B14F-4D97-AF65-F5344CB8AC3E}">
        <p14:creationId xmlns:p14="http://schemas.microsoft.com/office/powerpoint/2010/main" val="2468037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a:normAutofit/>
          </a:bodyPr>
          <a:lstStyle/>
          <a:p>
            <a:r>
              <a:rPr lang="en-US" dirty="0">
                <a:solidFill>
                  <a:srgbClr val="FFFFFF"/>
                </a:solidFill>
              </a:rPr>
              <a:t>Thank You</a:t>
            </a:r>
          </a:p>
        </p:txBody>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18" name="TextBox 17">
            <a:extLst>
              <a:ext uri="{FF2B5EF4-FFF2-40B4-BE49-F238E27FC236}">
                <a16:creationId xmlns:a16="http://schemas.microsoft.com/office/drawing/2014/main" id="{C7E76284-0C91-4D3A-8360-13CE4B36DD42}"/>
              </a:ext>
            </a:extLst>
          </p:cNvPr>
          <p:cNvSpPr txBox="1"/>
          <p:nvPr/>
        </p:nvSpPr>
        <p:spPr>
          <a:xfrm>
            <a:off x="8353019" y="3248631"/>
            <a:ext cx="2794000" cy="1200329"/>
          </a:xfrm>
          <a:prstGeom prst="rect">
            <a:avLst/>
          </a:prstGeom>
          <a:noFill/>
        </p:spPr>
        <p:txBody>
          <a:bodyPr wrap="square">
            <a:spAutoFit/>
          </a:bodyPr>
          <a:lstStyle/>
          <a:p>
            <a:r>
              <a:rPr lang="en-US" dirty="0">
                <a:solidFill>
                  <a:schemeClr val="bg1"/>
                </a:solidFill>
                <a:hlinkClick r:id="rId4">
                  <a:extLst>
                    <a:ext uri="{A12FA001-AC4F-418D-AE19-62706E023703}">
                      <ahyp:hlinkClr xmlns:ahyp="http://schemas.microsoft.com/office/drawing/2018/hyperlinkcolor" val="tx"/>
                    </a:ext>
                  </a:extLst>
                </a:hlinkClick>
              </a:rPr>
              <a:t>https://norrisjames11.wixsite.com/pnorris</a:t>
            </a:r>
            <a:endParaRPr lang="en-US" dirty="0">
              <a:solidFill>
                <a:schemeClr val="bg1"/>
              </a:solidFill>
            </a:endParaRPr>
          </a:p>
          <a:p>
            <a:endParaRPr lang="en-US" dirty="0">
              <a:solidFill>
                <a:schemeClr val="bg1"/>
              </a:solidFill>
            </a:endParaRPr>
          </a:p>
          <a:p>
            <a:r>
              <a:rPr lang="en-US" dirty="0">
                <a:solidFill>
                  <a:schemeClr val="bg1"/>
                </a:solidFill>
              </a:rPr>
              <a:t>patrick6@my.devry.edu</a:t>
            </a:r>
          </a:p>
        </p:txBody>
      </p:sp>
    </p:spTree>
    <p:extLst>
      <p:ext uri="{BB962C8B-B14F-4D97-AF65-F5344CB8AC3E}">
        <p14:creationId xmlns:p14="http://schemas.microsoft.com/office/powerpoint/2010/main" val="350134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68630"/>
            <a:ext cx="7772400" cy="1235076"/>
          </a:xfrm>
        </p:spPr>
        <p:txBody>
          <a:bodyPr>
            <a:normAutofit/>
          </a:bodyPr>
          <a:lstStyle/>
          <a:p>
            <a:r>
              <a:rPr lang="en-US" dirty="0"/>
              <a:t>NETW320 Course Project</a:t>
            </a:r>
            <a:br>
              <a:rPr lang="en-US" dirty="0"/>
            </a:br>
            <a:r>
              <a:rPr lang="en-US" dirty="0"/>
              <a:t>Module 2</a:t>
            </a:r>
          </a:p>
        </p:txBody>
      </p:sp>
      <p:sp>
        <p:nvSpPr>
          <p:cNvPr id="6" name="TextBox 5">
            <a:extLst>
              <a:ext uri="{FF2B5EF4-FFF2-40B4-BE49-F238E27FC236}">
                <a16:creationId xmlns:a16="http://schemas.microsoft.com/office/drawing/2014/main" id="{CDDD6C57-67A5-4E80-83FC-4ABF17072136}"/>
              </a:ext>
            </a:extLst>
          </p:cNvPr>
          <p:cNvSpPr txBox="1"/>
          <p:nvPr/>
        </p:nvSpPr>
        <p:spPr>
          <a:xfrm>
            <a:off x="3048000" y="3105834"/>
            <a:ext cx="6096000" cy="646331"/>
          </a:xfrm>
          <a:prstGeom prst="rect">
            <a:avLst/>
          </a:prstGeom>
          <a:noFill/>
        </p:spPr>
        <p:txBody>
          <a:bodyPr wrap="square">
            <a:spAutoFit/>
          </a:bodyPr>
          <a:lstStyle/>
          <a:p>
            <a:r>
              <a:rPr kumimoji="0" lang="en-US" sz="3600" b="0" i="0" u="none" strike="noStrike" kern="1200" cap="all" spc="0" normalizeH="0" baseline="0" noProof="0" dirty="0">
                <a:ln>
                  <a:noFill/>
                </a:ln>
                <a:solidFill>
                  <a:schemeClr val="bg1"/>
                </a:solidFill>
                <a:effectLst/>
                <a:uLnTx/>
                <a:uFillTx/>
                <a:latin typeface="Gill Sans MT" panose="020B0502020104020203"/>
                <a:ea typeface="+mj-ea"/>
                <a:cs typeface="+mj-cs"/>
              </a:rPr>
              <a:t>Audio and Video Codecs</a:t>
            </a:r>
            <a:endParaRPr lang="en-US" sz="36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6" y="666970"/>
            <a:ext cx="7201293" cy="7677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a typeface="Calibri" panose="020F0502020204030204" pitchFamily="34" charset="0"/>
                <a:cs typeface="Times New Roman" panose="02020603050405020304" pitchFamily="18" charset="0"/>
              </a:rPr>
              <a:t>The screenshot shows the </a:t>
            </a:r>
            <a:r>
              <a:rPr lang="en-US" sz="1600" i="1" dirty="0">
                <a:ea typeface="Calibri" panose="020F0502020204030204" pitchFamily="34" charset="0"/>
                <a:cs typeface="Times New Roman" panose="02020603050405020304" pitchFamily="18" charset="0"/>
              </a:rPr>
              <a:t>All Extension </a:t>
            </a:r>
            <a:r>
              <a:rPr lang="en-US" sz="1600" dirty="0">
                <a:ea typeface="Calibri" panose="020F0502020204030204" pitchFamily="34" charset="0"/>
                <a:cs typeface="Times New Roman" panose="02020603050405020304" pitchFamily="18" charset="0"/>
              </a:rPr>
              <a:t>tab of the Asterisk Server A, with both extensions (6001 and 6002) being displayed.</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581192" y="739885"/>
            <a:ext cx="3086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Create SIP Accounts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3" y="2057401"/>
            <a:ext cx="67818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95908CF9-ABC1-4AEA-A536-1F6F93D517DF}"/>
              </a:ext>
            </a:extLst>
          </p:cNvPr>
          <p:cNvPicPr>
            <a:picLocks noChangeAspect="1"/>
          </p:cNvPicPr>
          <p:nvPr/>
        </p:nvPicPr>
        <p:blipFill>
          <a:blip r:embed="rId2"/>
          <a:stretch>
            <a:fillRect/>
          </a:stretch>
        </p:blipFill>
        <p:spPr>
          <a:xfrm>
            <a:off x="2200373" y="1775270"/>
            <a:ext cx="7791253" cy="2604977"/>
          </a:xfrm>
          <a:prstGeom prst="rect">
            <a:avLst/>
          </a:prstGeom>
        </p:spPr>
      </p:pic>
    </p:spTree>
    <p:extLst>
      <p:ext uri="{BB962C8B-B14F-4D97-AF65-F5344CB8AC3E}">
        <p14:creationId xmlns:p14="http://schemas.microsoft.com/office/powerpoint/2010/main" val="378367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62201" y="1007164"/>
            <a:ext cx="3619893" cy="11264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solidFill>
                  <a:srgbClr val="000000"/>
                </a:solidFill>
                <a:latin typeface="Calibri" panose="020F0502020204030204" pitchFamily="34" charset="0"/>
                <a:ea typeface="Calibri" panose="020F0502020204030204" pitchFamily="34" charset="0"/>
              </a:rPr>
              <a:t>This screenshot shows the </a:t>
            </a:r>
            <a:r>
              <a:rPr lang="en-US" sz="1600" dirty="0" err="1">
                <a:solidFill>
                  <a:srgbClr val="000000"/>
                </a:solidFill>
                <a:latin typeface="Calibri" panose="020F0502020204030204" pitchFamily="34" charset="0"/>
                <a:ea typeface="Calibri" panose="020F0502020204030204" pitchFamily="34" charset="0"/>
              </a:rPr>
              <a:t>Linphone</a:t>
            </a:r>
            <a:r>
              <a:rPr lang="en-US" sz="1600" dirty="0">
                <a:solidFill>
                  <a:srgbClr val="000000"/>
                </a:solidFill>
                <a:latin typeface="Calibri" panose="020F0502020204030204" pitchFamily="34" charset="0"/>
                <a:ea typeface="Calibri" panose="020F0502020204030204" pitchFamily="34" charset="0"/>
              </a:rPr>
              <a:t> window, with </a:t>
            </a:r>
            <a:r>
              <a:rPr lang="en-US" sz="1600" u="sng" dirty="0">
                <a:solidFill>
                  <a:srgbClr val="000000"/>
                </a:solidFill>
                <a:latin typeface="Calibri" panose="020F0502020204030204" pitchFamily="34" charset="0"/>
                <a:ea typeface="Calibri" panose="020F0502020204030204" pitchFamily="34" charset="0"/>
                <a:hlinkClick r:id="rId2"/>
              </a:rPr>
              <a:t>sip:6002@192.168.109.1</a:t>
            </a:r>
            <a:r>
              <a:rPr lang="en-US" sz="1600" dirty="0">
                <a:solidFill>
                  <a:srgbClr val="000000"/>
                </a:solidFill>
                <a:latin typeface="Calibri" panose="020F0502020204030204" pitchFamily="34" charset="0"/>
                <a:ea typeface="Calibri" panose="020F0502020204030204" pitchFamily="34" charset="0"/>
              </a:rPr>
              <a:t> being displayed in the </a:t>
            </a:r>
            <a:r>
              <a:rPr lang="en-US" sz="1600" i="1" dirty="0">
                <a:solidFill>
                  <a:srgbClr val="000000"/>
                </a:solidFill>
                <a:latin typeface="Calibri" panose="020F0502020204030204" pitchFamily="34" charset="0"/>
                <a:ea typeface="Calibri" panose="020F0502020204030204" pitchFamily="34" charset="0"/>
              </a:rPr>
              <a:t>My current identity </a:t>
            </a:r>
            <a:r>
              <a:rPr lang="en-US" sz="1600" dirty="0">
                <a:solidFill>
                  <a:srgbClr val="000000"/>
                </a:solidFill>
                <a:latin typeface="Calibri" panose="020F0502020204030204" pitchFamily="34" charset="0"/>
                <a:ea typeface="Calibri" panose="020F0502020204030204" pitchFamily="34" charset="0"/>
              </a:rPr>
              <a:t>field.</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42900"/>
            <a:ext cx="3086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Register SIP Clients</a:t>
            </a:r>
          </a:p>
        </p:txBody>
      </p:sp>
      <p:sp>
        <p:nvSpPr>
          <p:cNvPr id="11" name="Text Placeholder 6">
            <a:extLst>
              <a:ext uri="{FF2B5EF4-FFF2-40B4-BE49-F238E27FC236}">
                <a16:creationId xmlns:a16="http://schemas.microsoft.com/office/drawing/2014/main" id="{28DF7D80-319C-40BF-98CE-3358AA7FE3CF}"/>
              </a:ext>
            </a:extLst>
          </p:cNvPr>
          <p:cNvSpPr txBox="1">
            <a:spLocks/>
          </p:cNvSpPr>
          <p:nvPr/>
        </p:nvSpPr>
        <p:spPr>
          <a:xfrm>
            <a:off x="6279954" y="2569135"/>
            <a:ext cx="3619893" cy="11264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solidFill>
                  <a:srgbClr val="000000"/>
                </a:solidFill>
                <a:latin typeface="Calibri" panose="020F0502020204030204" pitchFamily="34" charset="0"/>
                <a:ea typeface="Calibri" panose="020F0502020204030204" pitchFamily="34" charset="0"/>
              </a:rPr>
              <a:t>This screenshot shows the </a:t>
            </a:r>
            <a:r>
              <a:rPr lang="en-US" sz="1600" dirty="0" err="1">
                <a:solidFill>
                  <a:srgbClr val="000000"/>
                </a:solidFill>
                <a:latin typeface="Calibri" panose="020F0502020204030204" pitchFamily="34" charset="0"/>
                <a:ea typeface="Calibri" panose="020F0502020204030204" pitchFamily="34" charset="0"/>
              </a:rPr>
              <a:t>Linphone</a:t>
            </a:r>
            <a:r>
              <a:rPr lang="en-US" sz="1600" dirty="0">
                <a:solidFill>
                  <a:srgbClr val="000000"/>
                </a:solidFill>
                <a:latin typeface="Calibri" panose="020F0502020204030204" pitchFamily="34" charset="0"/>
                <a:ea typeface="Calibri" panose="020F0502020204030204" pitchFamily="34" charset="0"/>
              </a:rPr>
              <a:t> window with the </a:t>
            </a:r>
            <a:r>
              <a:rPr lang="en-US" sz="1600" i="1" dirty="0">
                <a:solidFill>
                  <a:srgbClr val="000000"/>
                </a:solidFill>
                <a:latin typeface="Calibri" panose="020F0502020204030204" pitchFamily="34" charset="0"/>
                <a:ea typeface="Calibri" panose="020F0502020204030204" pitchFamily="34" charset="0"/>
              </a:rPr>
              <a:t>in call</a:t>
            </a:r>
            <a:r>
              <a:rPr lang="en-US" sz="1600" dirty="0">
                <a:solidFill>
                  <a:srgbClr val="000000"/>
                </a:solidFill>
                <a:latin typeface="Calibri" panose="020F0502020204030204" pitchFamily="34" charset="0"/>
                <a:ea typeface="Calibri" panose="020F0502020204030204" pitchFamily="34" charset="0"/>
              </a:rPr>
              <a:t> status and </a:t>
            </a:r>
            <a:r>
              <a:rPr lang="en-US" sz="1600" i="1" dirty="0">
                <a:solidFill>
                  <a:srgbClr val="000000"/>
                </a:solidFill>
                <a:latin typeface="Calibri" panose="020F0502020204030204" pitchFamily="34" charset="0"/>
                <a:ea typeface="Calibri" panose="020F0502020204030204" pitchFamily="34" charset="0"/>
              </a:rPr>
              <a:t>timer</a:t>
            </a:r>
            <a:r>
              <a:rPr lang="en-US" sz="1600" dirty="0">
                <a:solidFill>
                  <a:srgbClr val="000000"/>
                </a:solidFill>
                <a:latin typeface="Calibri" panose="020F0502020204030204" pitchFamily="34" charset="0"/>
                <a:ea typeface="Calibri" panose="020F0502020204030204" pitchFamily="34" charset="0"/>
              </a:rPr>
              <a:t> </a:t>
            </a:r>
            <a:r>
              <a:rPr lang="en-US" sz="1600" dirty="0" err="1">
                <a:solidFill>
                  <a:srgbClr val="000000"/>
                </a:solidFill>
                <a:latin typeface="Calibri" panose="020F0502020204030204" pitchFamily="34" charset="0"/>
                <a:ea typeface="Calibri" panose="020F0502020204030204" pitchFamily="34" charset="0"/>
              </a:rPr>
              <a:t>xx:xx:xx</a:t>
            </a:r>
            <a:r>
              <a:rPr lang="en-US" sz="1600" dirty="0">
                <a:solidFill>
                  <a:srgbClr val="000000"/>
                </a:solidFill>
                <a:latin typeface="Calibri" panose="020F0502020204030204" pitchFamily="34" charset="0"/>
                <a:ea typeface="Calibri" panose="020F0502020204030204" pitchFamily="34" charset="0"/>
              </a:rPr>
              <a:t> information.</a:t>
            </a:r>
            <a:endParaRPr lang="en-US" sz="1600" dirty="0"/>
          </a:p>
        </p:txBody>
      </p:sp>
      <p:pic>
        <p:nvPicPr>
          <p:cNvPr id="3" name="Picture 2">
            <a:extLst>
              <a:ext uri="{FF2B5EF4-FFF2-40B4-BE49-F238E27FC236}">
                <a16:creationId xmlns:a16="http://schemas.microsoft.com/office/drawing/2014/main" id="{CDB80F8E-C9EA-4B74-AAAB-77EEDF286247}"/>
              </a:ext>
            </a:extLst>
          </p:cNvPr>
          <p:cNvPicPr>
            <a:picLocks noChangeAspect="1"/>
          </p:cNvPicPr>
          <p:nvPr/>
        </p:nvPicPr>
        <p:blipFill>
          <a:blip r:embed="rId3"/>
          <a:stretch>
            <a:fillRect/>
          </a:stretch>
        </p:blipFill>
        <p:spPr>
          <a:xfrm>
            <a:off x="1676401" y="2581835"/>
            <a:ext cx="3687611" cy="2635624"/>
          </a:xfrm>
          <a:prstGeom prst="rect">
            <a:avLst/>
          </a:prstGeom>
        </p:spPr>
      </p:pic>
      <p:pic>
        <p:nvPicPr>
          <p:cNvPr id="9" name="Picture 8">
            <a:extLst>
              <a:ext uri="{FF2B5EF4-FFF2-40B4-BE49-F238E27FC236}">
                <a16:creationId xmlns:a16="http://schemas.microsoft.com/office/drawing/2014/main" id="{CDC36CF3-A003-4885-A717-1699C6468FF3}"/>
              </a:ext>
            </a:extLst>
          </p:cNvPr>
          <p:cNvPicPr>
            <a:picLocks noChangeAspect="1"/>
          </p:cNvPicPr>
          <p:nvPr/>
        </p:nvPicPr>
        <p:blipFill>
          <a:blip r:embed="rId4"/>
          <a:stretch>
            <a:fillRect/>
          </a:stretch>
        </p:blipFill>
        <p:spPr>
          <a:xfrm>
            <a:off x="5368493" y="3802257"/>
            <a:ext cx="5181600" cy="2830404"/>
          </a:xfrm>
          <a:prstGeom prst="rect">
            <a:avLst/>
          </a:prstGeom>
        </p:spPr>
      </p:pic>
    </p:spTree>
    <p:extLst>
      <p:ext uri="{BB962C8B-B14F-4D97-AF65-F5344CB8AC3E}">
        <p14:creationId xmlns:p14="http://schemas.microsoft.com/office/powerpoint/2010/main" val="43826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495353" y="1248465"/>
            <a:ext cx="7201293" cy="7677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a typeface="Calibri" panose="020F0502020204030204" pitchFamily="34" charset="0"/>
                <a:cs typeface="Times New Roman" panose="02020603050405020304" pitchFamily="18" charset="0"/>
              </a:rPr>
              <a:t>The screenshot shows </a:t>
            </a:r>
            <a:r>
              <a:rPr lang="en-US" sz="1600" dirty="0">
                <a:solidFill>
                  <a:srgbClr val="16191F"/>
                </a:solidFill>
                <a:ea typeface="Calibri" panose="020F0502020204030204" pitchFamily="34" charset="0"/>
              </a:rPr>
              <a:t>the </a:t>
            </a:r>
            <a:r>
              <a:rPr lang="en-US" sz="1600" i="1" dirty="0">
                <a:solidFill>
                  <a:srgbClr val="16191F"/>
                </a:solidFill>
                <a:ea typeface="Calibri" panose="020F0502020204030204" pitchFamily="34" charset="0"/>
              </a:rPr>
              <a:t>Settings</a:t>
            </a:r>
            <a:r>
              <a:rPr lang="en-US" sz="1600" dirty="0">
                <a:solidFill>
                  <a:srgbClr val="16191F"/>
                </a:solidFill>
                <a:ea typeface="Calibri" panose="020F0502020204030204" pitchFamily="34" charset="0"/>
              </a:rPr>
              <a:t> window of the </a:t>
            </a:r>
            <a:r>
              <a:rPr lang="en-US" sz="1600" dirty="0" err="1">
                <a:solidFill>
                  <a:srgbClr val="16191F"/>
                </a:solidFill>
                <a:ea typeface="Calibri" panose="020F0502020204030204" pitchFamily="34" charset="0"/>
              </a:rPr>
              <a:t>Linphone</a:t>
            </a:r>
            <a:r>
              <a:rPr lang="en-US" sz="1600" dirty="0">
                <a:solidFill>
                  <a:srgbClr val="16191F"/>
                </a:solidFill>
                <a:ea typeface="Calibri" panose="020F0502020204030204" pitchFamily="34" charset="0"/>
              </a:rPr>
              <a:t>, showing the audio codecs and video codecs. </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475661" y="705244"/>
            <a:ext cx="3696094"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Audio and Video Codecs</a:t>
            </a:r>
          </a:p>
        </p:txBody>
      </p:sp>
      <p:sp>
        <p:nvSpPr>
          <p:cNvPr id="8" name="TextBox 7">
            <a:extLst>
              <a:ext uri="{FF2B5EF4-FFF2-40B4-BE49-F238E27FC236}">
                <a16:creationId xmlns:a16="http://schemas.microsoft.com/office/drawing/2014/main" id="{0220B309-3598-4BB4-B5BA-A6BE36861EA3}"/>
              </a:ext>
            </a:extLst>
          </p:cNvPr>
          <p:cNvSpPr txBox="1"/>
          <p:nvPr/>
        </p:nvSpPr>
        <p:spPr>
          <a:xfrm>
            <a:off x="6261493" y="2391746"/>
            <a:ext cx="3657600" cy="5164491"/>
          </a:xfrm>
          <a:prstGeom prst="rect">
            <a:avLst/>
          </a:prstGeom>
          <a:noFill/>
        </p:spPr>
        <p:txBody>
          <a:bodyPr wrap="square" rtlCol="0">
            <a:spAutoFit/>
          </a:bodyPr>
          <a:lstStyle/>
          <a:p>
            <a:pPr>
              <a:lnSpc>
                <a:spcPct val="115000"/>
              </a:lnSpc>
            </a:pPr>
            <a:r>
              <a:rPr lang="en-US" sz="1600" dirty="0">
                <a:solidFill>
                  <a:srgbClr val="16191F"/>
                </a:solidFill>
                <a:ea typeface="Calibri" panose="020F0502020204030204" pitchFamily="34" charset="0"/>
                <a:cs typeface="Calibri" panose="020F0502020204030204" pitchFamily="34" charset="0"/>
              </a:rPr>
              <a:t>Among the audio codecs enabled for the </a:t>
            </a:r>
            <a:r>
              <a:rPr lang="en-US" sz="1600" dirty="0" err="1">
                <a:solidFill>
                  <a:srgbClr val="16191F"/>
                </a:solidFill>
                <a:ea typeface="Calibri" panose="020F0502020204030204" pitchFamily="34" charset="0"/>
                <a:cs typeface="Calibri" panose="020F0502020204030204" pitchFamily="34" charset="0"/>
              </a:rPr>
              <a:t>Linphone</a:t>
            </a:r>
            <a:r>
              <a:rPr lang="en-US" sz="1600" dirty="0">
                <a:solidFill>
                  <a:srgbClr val="16191F"/>
                </a:solidFill>
                <a:ea typeface="Calibri" panose="020F0502020204030204" pitchFamily="34" charset="0"/>
                <a:cs typeface="Calibri" panose="020F0502020204030204" pitchFamily="34" charset="0"/>
              </a:rPr>
              <a:t>, which one requires the most bandwidth per call? Which one requires the least bandwidth per call?</a:t>
            </a:r>
          </a:p>
          <a:p>
            <a:pPr>
              <a:lnSpc>
                <a:spcPct val="115000"/>
              </a:lnSpc>
            </a:pPr>
            <a:r>
              <a:rPr lang="en-US" sz="1600" b="1" dirty="0">
                <a:solidFill>
                  <a:srgbClr val="16191F"/>
                </a:solidFill>
                <a:ea typeface="Calibri" panose="020F0502020204030204" pitchFamily="34" charset="0"/>
                <a:cs typeface="Calibri" panose="020F0502020204030204" pitchFamily="34" charset="0"/>
              </a:rPr>
              <a:t>Answer:</a:t>
            </a:r>
            <a:endParaRPr lang="en-US" sz="1600" b="1" dirty="0">
              <a:ea typeface="Calibri" panose="020F0502020204030204" pitchFamily="34" charset="0"/>
              <a:cs typeface="Times New Roman" panose="02020603050405020304" pitchFamily="18" charset="0"/>
            </a:endParaRPr>
          </a:p>
          <a:p>
            <a:pPr>
              <a:lnSpc>
                <a:spcPct val="115000"/>
              </a:lnSpc>
            </a:pPr>
            <a:r>
              <a:rPr lang="en-US" sz="1600" dirty="0">
                <a:solidFill>
                  <a:srgbClr val="16191F"/>
                </a:solidFill>
                <a:ea typeface="Calibri" panose="020F0502020204030204" pitchFamily="34" charset="0"/>
                <a:cs typeface="Calibri" panose="020F0502020204030204" pitchFamily="34" charset="0"/>
              </a:rPr>
              <a:t> PCMU and PCMA have the highest Bandwidth with 80 kbit/s and </a:t>
            </a:r>
            <a:r>
              <a:rPr lang="en-US" sz="1600" dirty="0" err="1">
                <a:solidFill>
                  <a:srgbClr val="16191F"/>
                </a:solidFill>
                <a:ea typeface="Calibri" panose="020F0502020204030204" pitchFamily="34" charset="0"/>
                <a:cs typeface="Calibri" panose="020F0502020204030204" pitchFamily="34" charset="0"/>
              </a:rPr>
              <a:t>speex</a:t>
            </a:r>
            <a:r>
              <a:rPr lang="en-US" sz="1600" dirty="0">
                <a:solidFill>
                  <a:srgbClr val="16191F"/>
                </a:solidFill>
                <a:ea typeface="Calibri" panose="020F0502020204030204" pitchFamily="34" charset="0"/>
                <a:cs typeface="Calibri" panose="020F0502020204030204" pitchFamily="34" charset="0"/>
              </a:rPr>
              <a:t> having the lowest of 32 kbit/s.</a:t>
            </a:r>
          </a:p>
          <a:p>
            <a:pPr>
              <a:lnSpc>
                <a:spcPct val="115000"/>
              </a:lnSpc>
            </a:pPr>
            <a:endParaRPr lang="en-US" sz="1600" dirty="0">
              <a:ea typeface="Calibri" panose="020F0502020204030204" pitchFamily="34" charset="0"/>
              <a:cs typeface="Times New Roman" panose="02020603050405020304" pitchFamily="18" charset="0"/>
            </a:endParaRPr>
          </a:p>
          <a:p>
            <a:pPr>
              <a:lnSpc>
                <a:spcPct val="115000"/>
              </a:lnSpc>
            </a:pPr>
            <a:r>
              <a:rPr lang="en-US" sz="1600" dirty="0">
                <a:solidFill>
                  <a:srgbClr val="16191F"/>
                </a:solidFill>
                <a:ea typeface="Calibri" panose="020F0502020204030204" pitchFamily="34" charset="0"/>
                <a:cs typeface="Calibri" panose="020F0502020204030204" pitchFamily="34" charset="0"/>
              </a:rPr>
              <a:t>Which video codec does the </a:t>
            </a:r>
            <a:r>
              <a:rPr lang="en-US" sz="1600" dirty="0" err="1">
                <a:solidFill>
                  <a:srgbClr val="16191F"/>
                </a:solidFill>
                <a:ea typeface="Calibri" panose="020F0502020204030204" pitchFamily="34" charset="0"/>
                <a:cs typeface="Calibri" panose="020F0502020204030204" pitchFamily="34" charset="0"/>
              </a:rPr>
              <a:t>Linphone</a:t>
            </a:r>
            <a:r>
              <a:rPr lang="en-US" sz="1600" dirty="0">
                <a:solidFill>
                  <a:srgbClr val="16191F"/>
                </a:solidFill>
                <a:ea typeface="Calibri" panose="020F0502020204030204" pitchFamily="34" charset="0"/>
                <a:cs typeface="Calibri" panose="020F0502020204030204" pitchFamily="34" charset="0"/>
              </a:rPr>
              <a:t> use? How much bandwidth would such a video session consume?</a:t>
            </a:r>
          </a:p>
          <a:p>
            <a:pPr>
              <a:lnSpc>
                <a:spcPct val="115000"/>
              </a:lnSpc>
            </a:pPr>
            <a:r>
              <a:rPr lang="en-US" sz="1600" b="1" dirty="0">
                <a:solidFill>
                  <a:srgbClr val="16191F"/>
                </a:solidFill>
                <a:cs typeface="Calibri" panose="020F0502020204030204" pitchFamily="34" charset="0"/>
              </a:rPr>
              <a:t>Answer:  </a:t>
            </a:r>
            <a:r>
              <a:rPr lang="en-US" sz="1600" dirty="0" err="1">
                <a:solidFill>
                  <a:srgbClr val="16191F"/>
                </a:solidFill>
                <a:cs typeface="Calibri" panose="020F0502020204030204" pitchFamily="34" charset="0"/>
              </a:rPr>
              <a:t>Linphone</a:t>
            </a:r>
            <a:r>
              <a:rPr lang="en-US" sz="1600" dirty="0">
                <a:solidFill>
                  <a:srgbClr val="16191F"/>
                </a:solidFill>
                <a:cs typeface="Calibri" panose="020F0502020204030204" pitchFamily="34" charset="0"/>
              </a:rPr>
              <a:t> uses VP8 codec and would consume about 1500 kbit/s.</a:t>
            </a:r>
            <a:endParaRPr lang="en-US" sz="1600" b="1"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3492D686-4B78-447D-9A48-8B14F3EB1DFC}"/>
              </a:ext>
            </a:extLst>
          </p:cNvPr>
          <p:cNvPicPr>
            <a:picLocks noChangeAspect="1"/>
          </p:cNvPicPr>
          <p:nvPr/>
        </p:nvPicPr>
        <p:blipFill>
          <a:blip r:embed="rId2"/>
          <a:stretch>
            <a:fillRect/>
          </a:stretch>
        </p:blipFill>
        <p:spPr>
          <a:xfrm>
            <a:off x="1193800" y="2391746"/>
            <a:ext cx="3547512" cy="3733800"/>
          </a:xfrm>
          <a:prstGeom prst="rect">
            <a:avLst/>
          </a:prstGeom>
        </p:spPr>
      </p:pic>
    </p:spTree>
    <p:extLst>
      <p:ext uri="{BB962C8B-B14F-4D97-AF65-F5344CB8AC3E}">
        <p14:creationId xmlns:p14="http://schemas.microsoft.com/office/powerpoint/2010/main" val="9962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6" y="1226928"/>
            <a:ext cx="7544587" cy="5165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1. </a:t>
            </a:r>
            <a:r>
              <a:rPr lang="en-US" sz="2000" dirty="0">
                <a:latin typeface="Times New Roman" panose="02020603050405020304" pitchFamily="18" charset="0"/>
                <a:ea typeface="Calibri" panose="020F0502020204030204" pitchFamily="34" charset="0"/>
                <a:cs typeface="Times New Roman" panose="02020603050405020304" pitchFamily="18" charset="0"/>
              </a:rPr>
              <a:t>Azure Labs</a:t>
            </a:r>
          </a:p>
          <a:p>
            <a:pPr marL="0" indent="0">
              <a:buNone/>
            </a:pPr>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Linphone</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3. </a:t>
            </a:r>
            <a:r>
              <a:rPr lang="en-US" sz="2000" dirty="0" err="1">
                <a:latin typeface="Times New Roman" panose="02020603050405020304" pitchFamily="18" charset="0"/>
                <a:cs typeface="Times New Roman" panose="02020603050405020304" pitchFamily="18" charset="0"/>
              </a:rPr>
              <a:t>Barz</a:t>
            </a:r>
            <a:r>
              <a:rPr lang="en-US" sz="2000" dirty="0">
                <a:latin typeface="Times New Roman" panose="02020603050405020304" pitchFamily="18" charset="0"/>
                <a:cs typeface="Times New Roman" panose="02020603050405020304" pitchFamily="18" charset="0"/>
              </a:rPr>
              <a:t>, H. W., &amp; Bassett, G. A. (2016). </a:t>
            </a:r>
            <a:r>
              <a:rPr lang="en-US" sz="2000" i="1" dirty="0">
                <a:latin typeface="Times New Roman" panose="02020603050405020304" pitchFamily="18" charset="0"/>
                <a:cs typeface="Times New Roman" panose="02020603050405020304" pitchFamily="18" charset="0"/>
              </a:rPr>
              <a:t>Multimedia networks: protocols, design and applications</a:t>
            </a:r>
            <a:r>
              <a:rPr lang="en-US" sz="2000" dirty="0">
                <a:latin typeface="Times New Roman" panose="02020603050405020304" pitchFamily="18" charset="0"/>
                <a:cs typeface="Times New Roman" panose="02020603050405020304" pitchFamily="18" charset="0"/>
              </a:rPr>
              <a:t>. Wiley &amp; Sons. </a:t>
            </a:r>
          </a:p>
          <a:p>
            <a:pPr marL="0" indent="0">
              <a:buNone/>
            </a:pPr>
            <a:endParaRPr lang="en-US" sz="1600" dirty="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4971853" y="541128"/>
            <a:ext cx="2248294"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3600" dirty="0">
                <a:solidFill>
                  <a:schemeClr val="dk1"/>
                </a:solidFill>
              </a:rPr>
              <a:t>References</a:t>
            </a:r>
          </a:p>
        </p:txBody>
      </p:sp>
    </p:spTree>
    <p:extLst>
      <p:ext uri="{BB962C8B-B14F-4D97-AF65-F5344CB8AC3E}">
        <p14:creationId xmlns:p14="http://schemas.microsoft.com/office/powerpoint/2010/main" val="375085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070100"/>
            <a:ext cx="7772400" cy="646331"/>
          </a:xfrm>
        </p:spPr>
        <p:txBody>
          <a:bodyPr>
            <a:normAutofit fontScale="90000"/>
          </a:bodyPr>
          <a:lstStyle/>
          <a:p>
            <a:r>
              <a:rPr lang="en-US" sz="4000" dirty="0"/>
              <a:t>NETW320 Course Project</a:t>
            </a:r>
            <a:br>
              <a:rPr lang="en-US" sz="4000" dirty="0"/>
            </a:br>
            <a:r>
              <a:rPr lang="en-US" sz="4000" dirty="0"/>
              <a:t>Module 3</a:t>
            </a:r>
            <a:br>
              <a:rPr lang="en-US" sz="2400" dirty="0"/>
            </a:br>
            <a:endParaRPr lang="en-US" sz="2400" dirty="0"/>
          </a:p>
        </p:txBody>
      </p:sp>
      <p:sp>
        <p:nvSpPr>
          <p:cNvPr id="6" name="TextBox 5">
            <a:extLst>
              <a:ext uri="{FF2B5EF4-FFF2-40B4-BE49-F238E27FC236}">
                <a16:creationId xmlns:a16="http://schemas.microsoft.com/office/drawing/2014/main" id="{E749841A-AC47-433C-9E55-BC7A90AFAB01}"/>
              </a:ext>
            </a:extLst>
          </p:cNvPr>
          <p:cNvSpPr txBox="1"/>
          <p:nvPr/>
        </p:nvSpPr>
        <p:spPr>
          <a:xfrm>
            <a:off x="3048000" y="3105834"/>
            <a:ext cx="6096000" cy="646331"/>
          </a:xfrm>
          <a:prstGeom prst="rect">
            <a:avLst/>
          </a:prstGeom>
          <a:noFill/>
        </p:spPr>
        <p:txBody>
          <a:bodyPr wrap="square">
            <a:spAutoFit/>
          </a:bodyPr>
          <a:lstStyle/>
          <a:p>
            <a:r>
              <a:rPr lang="en-US" sz="3600" dirty="0">
                <a:solidFill>
                  <a:schemeClr val="bg1"/>
                </a:solidFill>
              </a:rPr>
              <a:t>Real Time Protocol (RTP)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071563"/>
            <a:ext cx="7201293" cy="7677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a typeface="Calibri" panose="020F0502020204030204" pitchFamily="34" charset="0"/>
                <a:cs typeface="Times New Roman" panose="02020603050405020304" pitchFamily="18" charset="0"/>
              </a:rPr>
              <a:t>These screenshots shows </a:t>
            </a:r>
            <a:r>
              <a:rPr lang="en-US" sz="1600" dirty="0">
                <a:ea typeface="Calibri" panose="020F0502020204030204" pitchFamily="34" charset="0"/>
              </a:rPr>
              <a:t>the </a:t>
            </a:r>
            <a:r>
              <a:rPr lang="en-US" sz="1600" i="1" dirty="0">
                <a:ea typeface="Calibri" panose="020F0502020204030204" pitchFamily="34" charset="0"/>
              </a:rPr>
              <a:t>Tree View</a:t>
            </a:r>
            <a:r>
              <a:rPr lang="en-US" sz="1600" dirty="0">
                <a:ea typeface="Calibri" panose="020F0502020204030204" pitchFamily="34" charset="0"/>
              </a:rPr>
              <a:t> section of two consecutive RTP packets (the difference between their sequence numbers is 1), respectively. Make sure to capture the payload type, sequence number, and timestamp information.</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56880" y="711200"/>
            <a:ext cx="3619894"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latin typeface="+mn-lt"/>
                <a:ea typeface="+mn-ea"/>
                <a:cs typeface="+mn-cs"/>
              </a:rPr>
              <a:t>RTP Packet Payload Size</a:t>
            </a:r>
          </a:p>
        </p:txBody>
      </p:sp>
      <p:pic>
        <p:nvPicPr>
          <p:cNvPr id="3" name="Picture 2">
            <a:extLst>
              <a:ext uri="{FF2B5EF4-FFF2-40B4-BE49-F238E27FC236}">
                <a16:creationId xmlns:a16="http://schemas.microsoft.com/office/drawing/2014/main" id="{B16C498B-2806-468B-9336-0D82B39D265C}"/>
              </a:ext>
            </a:extLst>
          </p:cNvPr>
          <p:cNvPicPr>
            <a:picLocks noChangeAspect="1"/>
          </p:cNvPicPr>
          <p:nvPr/>
        </p:nvPicPr>
        <p:blipFill>
          <a:blip r:embed="rId2"/>
          <a:stretch>
            <a:fillRect/>
          </a:stretch>
        </p:blipFill>
        <p:spPr>
          <a:xfrm>
            <a:off x="6210300" y="2694615"/>
            <a:ext cx="5015220" cy="3577109"/>
          </a:xfrm>
          <a:prstGeom prst="rect">
            <a:avLst/>
          </a:prstGeom>
        </p:spPr>
      </p:pic>
      <p:pic>
        <p:nvPicPr>
          <p:cNvPr id="9" name="Picture 8">
            <a:extLst>
              <a:ext uri="{FF2B5EF4-FFF2-40B4-BE49-F238E27FC236}">
                <a16:creationId xmlns:a16="http://schemas.microsoft.com/office/drawing/2014/main" id="{6E6ECB34-17D9-4E49-8B3B-A45116A7945C}"/>
              </a:ext>
            </a:extLst>
          </p:cNvPr>
          <p:cNvPicPr>
            <a:picLocks noChangeAspect="1"/>
          </p:cNvPicPr>
          <p:nvPr/>
        </p:nvPicPr>
        <p:blipFill>
          <a:blip r:embed="rId3"/>
          <a:stretch>
            <a:fillRect/>
          </a:stretch>
        </p:blipFill>
        <p:spPr>
          <a:xfrm>
            <a:off x="356880" y="2192014"/>
            <a:ext cx="5015220" cy="3594423"/>
          </a:xfrm>
          <a:prstGeom prst="rect">
            <a:avLst/>
          </a:prstGeom>
        </p:spPr>
      </p:pic>
    </p:spTree>
    <p:extLst>
      <p:ext uri="{BB962C8B-B14F-4D97-AF65-F5344CB8AC3E}">
        <p14:creationId xmlns:p14="http://schemas.microsoft.com/office/powerpoint/2010/main" val="301271695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B48092-4A2C-4E16-B971-9ACADFFF69E4}">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E586370-B0FB-4108-8B4F-329716A22E3A}">
  <ds:schemaRefs>
    <ds:schemaRef ds:uri="http://schemas.microsoft.com/sharepoint/v3/contenttype/forms"/>
  </ds:schemaRefs>
</ds:datastoreItem>
</file>

<file path=customXml/itemProps3.xml><?xml version="1.0" encoding="utf-8"?>
<ds:datastoreItem xmlns:ds="http://schemas.openxmlformats.org/officeDocument/2006/customXml" ds:itemID="{E503B719-B9A6-4DC9-AA9D-06F16B758B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 design</Template>
  <TotalTime>250</TotalTime>
  <Words>1107</Words>
  <Application>Microsoft Office PowerPoint</Application>
  <PresentationFormat>Widescreen</PresentationFormat>
  <Paragraphs>138</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Gill Sans MT</vt:lpstr>
      <vt:lpstr>Symbol</vt:lpstr>
      <vt:lpstr>Times New Roman</vt:lpstr>
      <vt:lpstr>Wingdings 2</vt:lpstr>
      <vt:lpstr>Dividend</vt:lpstr>
      <vt:lpstr>NETW 320 Converged Network with Lab</vt:lpstr>
      <vt:lpstr>Netw 320 Course Project </vt:lpstr>
      <vt:lpstr>NETW320 Course Project Module 2</vt:lpstr>
      <vt:lpstr>PowerPoint Presentation</vt:lpstr>
      <vt:lpstr>PowerPoint Presentation</vt:lpstr>
      <vt:lpstr>PowerPoint Presentation</vt:lpstr>
      <vt:lpstr>PowerPoint Presentation</vt:lpstr>
      <vt:lpstr>NETW320 Course Project Module 3 </vt:lpstr>
      <vt:lpstr>PowerPoint Presentation</vt:lpstr>
      <vt:lpstr>PowerPoint Presentation</vt:lpstr>
      <vt:lpstr>PowerPoint Presentation</vt:lpstr>
      <vt:lpstr>NETW320 Course Project Module 4 </vt:lpstr>
      <vt:lpstr>PowerPoint Presentation</vt:lpstr>
      <vt:lpstr>PowerPoint Presentation</vt:lpstr>
      <vt:lpstr>PowerPoint Presentation</vt:lpstr>
      <vt:lpstr>NETW320 Course Project Module 4  </vt:lpstr>
      <vt:lpstr>PowerPoint Presentation</vt:lpstr>
      <vt:lpstr>PowerPoint Presentation</vt:lpstr>
      <vt:lpstr>PowerPoint Presentation</vt:lpstr>
      <vt:lpstr>NETW320 Course Project Module 5 </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design</dc:title>
  <dc:creator>Patrick Norris</dc:creator>
  <cp:lastModifiedBy>Patrick Norris</cp:lastModifiedBy>
  <cp:revision>2</cp:revision>
  <dcterms:created xsi:type="dcterms:W3CDTF">2021-08-24T19:26:15Z</dcterms:created>
  <dcterms:modified xsi:type="dcterms:W3CDTF">2021-08-24T23:36:16Z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