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4"/>
  </p:sldMasterIdLst>
  <p:notesMasterIdLst>
    <p:notesMasterId r:id="rId30"/>
  </p:notesMasterIdLst>
  <p:handoutMasterIdLst>
    <p:handoutMasterId r:id="rId31"/>
  </p:handoutMasterIdLst>
  <p:sldIdLst>
    <p:sldId id="256" r:id="rId5"/>
    <p:sldId id="279" r:id="rId6"/>
    <p:sldId id="274"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8" r:id="rId20"/>
    <p:sldId id="276" r:id="rId21"/>
    <p:sldId id="282" r:id="rId22"/>
    <p:sldId id="283" r:id="rId23"/>
    <p:sldId id="284" r:id="rId24"/>
    <p:sldId id="275" r:id="rId25"/>
    <p:sldId id="280" r:id="rId26"/>
    <p:sldId id="281" r:id="rId27"/>
    <p:sldId id="273" r:id="rId28"/>
    <p:sldId id="26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48" autoAdjust="0"/>
  </p:normalViewPr>
  <p:slideViewPr>
    <p:cSldViewPr snapToGrid="0">
      <p:cViewPr varScale="1">
        <p:scale>
          <a:sx n="161" d="100"/>
          <a:sy n="161" d="100"/>
        </p:scale>
        <p:origin x="150" y="28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81CEA5-62FD-4C83-BDE3-91DFB9827D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FA1CBFD-6AD0-48C4-B91B-58830F6F4C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869721-F543-4A6C-BF9D-65D7CC540427}" type="datetimeFigureOut">
              <a:rPr lang="en-US" smtClean="0"/>
              <a:t>10/19/2021</a:t>
            </a:fld>
            <a:endParaRPr lang="en-US" dirty="0"/>
          </a:p>
        </p:txBody>
      </p:sp>
      <p:sp>
        <p:nvSpPr>
          <p:cNvPr id="4" name="Footer Placeholder 3">
            <a:extLst>
              <a:ext uri="{FF2B5EF4-FFF2-40B4-BE49-F238E27FC236}">
                <a16:creationId xmlns:a16="http://schemas.microsoft.com/office/drawing/2014/main" id="{A9E55D22-46A3-4B8C-AD40-252FE7896C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E70DCEF-9071-4B17-801B-37B4465C8E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90168E-626C-4E60-93C0-A00D25609468}" type="slidenum">
              <a:rPr lang="en-US" smtClean="0"/>
              <a:t>‹#›</a:t>
            </a:fld>
            <a:endParaRPr lang="en-US" dirty="0"/>
          </a:p>
        </p:txBody>
      </p:sp>
    </p:spTree>
    <p:extLst>
      <p:ext uri="{BB962C8B-B14F-4D97-AF65-F5344CB8AC3E}">
        <p14:creationId xmlns:p14="http://schemas.microsoft.com/office/powerpoint/2010/main" val="3749347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2326A-4C88-4AFB-AA5B-5919D81DFF5B}" type="datetimeFigureOut">
              <a:rPr lang="en-US" smtClean="0"/>
              <a:t>10/19/2021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3AB32-59DF-41F1-9618-EDFBF5049629}" type="slidenum">
              <a:rPr lang="en-US" smtClean="0"/>
              <a:t>‹#›</a:t>
            </a:fld>
            <a:endParaRPr lang="en-US" dirty="0"/>
          </a:p>
        </p:txBody>
      </p:sp>
    </p:spTree>
    <p:extLst>
      <p:ext uri="{BB962C8B-B14F-4D97-AF65-F5344CB8AC3E}">
        <p14:creationId xmlns:p14="http://schemas.microsoft.com/office/powerpoint/2010/main" val="366180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B3AB32-59DF-41F1-9618-EDFBF5049629}" type="slidenum">
              <a:rPr lang="en-US" smtClean="0"/>
              <a:t>1</a:t>
            </a:fld>
            <a:endParaRPr lang="en-US" dirty="0"/>
          </a:p>
        </p:txBody>
      </p:sp>
    </p:spTree>
    <p:extLst>
      <p:ext uri="{BB962C8B-B14F-4D97-AF65-F5344CB8AC3E}">
        <p14:creationId xmlns:p14="http://schemas.microsoft.com/office/powerpoint/2010/main" val="1390047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B3AB32-59DF-41F1-9618-EDFBF5049629}" type="slidenum">
              <a:rPr lang="en-US" smtClean="0"/>
              <a:t>25</a:t>
            </a:fld>
            <a:endParaRPr lang="en-US" dirty="0"/>
          </a:p>
        </p:txBody>
      </p:sp>
    </p:spTree>
    <p:extLst>
      <p:ext uri="{BB962C8B-B14F-4D97-AF65-F5344CB8AC3E}">
        <p14:creationId xmlns:p14="http://schemas.microsoft.com/office/powerpoint/2010/main" val="104671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10/19/2021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10/19/2021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norrisjames11.wixsite.com/pnorr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93D4EDA-58E0-40CC-B3CA-14CDEB349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id="{3840F91C-EDD0-4D4E-A4AB-E6C77856C8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id="{AA9EB0BC-A85E-4C26-B355-5DFCEF6CCB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id="{3643E56B-BD42-413D-B17D-7958270F5D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96C04F74-9467-4FA5-95DC-8D481A2974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id="{D73DE1C3-5C37-42E9-A3F0-256F193832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4A2E7EC3-E07C-46CE-9B25-41865A506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732" y="4428067"/>
            <a:ext cx="11260667" cy="196249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02C5318-1A1E-49D0-B2E2-A4B0FA9E8A40}"/>
              </a:ext>
            </a:extLst>
          </p:cNvPr>
          <p:cNvSpPr>
            <a:spLocks noGrp="1"/>
          </p:cNvSpPr>
          <p:nvPr>
            <p:ph type="ctrTitle"/>
          </p:nvPr>
        </p:nvSpPr>
        <p:spPr>
          <a:xfrm>
            <a:off x="581191" y="4572000"/>
            <a:ext cx="10993549" cy="895244"/>
          </a:xfrm>
        </p:spPr>
        <p:txBody>
          <a:bodyPr>
            <a:noAutofit/>
          </a:bodyPr>
          <a:lstStyle/>
          <a:p>
            <a:r>
              <a:rPr lang="en-US" sz="6000" dirty="0">
                <a:solidFill>
                  <a:schemeClr val="bg1"/>
                </a:solidFill>
              </a:rPr>
              <a:t>NETW 310</a:t>
            </a:r>
          </a:p>
        </p:txBody>
      </p:sp>
      <p:sp>
        <p:nvSpPr>
          <p:cNvPr id="3" name="Subtitle 2">
            <a:extLst>
              <a:ext uri="{FF2B5EF4-FFF2-40B4-BE49-F238E27FC236}">
                <a16:creationId xmlns:a16="http://schemas.microsoft.com/office/drawing/2014/main" id="{48B6CF59-4E5B-494D-A2F7-97ADD01E6497}"/>
              </a:ext>
            </a:extLst>
          </p:cNvPr>
          <p:cNvSpPr>
            <a:spLocks noGrp="1"/>
          </p:cNvSpPr>
          <p:nvPr>
            <p:ph type="subTitle" idx="1"/>
          </p:nvPr>
        </p:nvSpPr>
        <p:spPr>
          <a:xfrm>
            <a:off x="581194" y="5467246"/>
            <a:ext cx="10993546" cy="484822"/>
          </a:xfrm>
        </p:spPr>
        <p:txBody>
          <a:bodyPr>
            <a:normAutofit fontScale="70000" lnSpcReduction="20000"/>
          </a:bodyPr>
          <a:lstStyle/>
          <a:p>
            <a:r>
              <a:rPr lang="en-US" dirty="0">
                <a:solidFill>
                  <a:srgbClr val="7CEBFF"/>
                </a:solidFill>
              </a:rPr>
              <a:t>Professor: Burton Piper </a:t>
            </a:r>
          </a:p>
          <a:p>
            <a:r>
              <a:rPr lang="en-US" dirty="0">
                <a:solidFill>
                  <a:srgbClr val="7CEBFF"/>
                </a:solidFill>
              </a:rPr>
              <a:t>By: Patrick Norris </a:t>
            </a:r>
          </a:p>
        </p:txBody>
      </p:sp>
    </p:spTree>
    <p:extLst>
      <p:ext uri="{BB962C8B-B14F-4D97-AF65-F5344CB8AC3E}">
        <p14:creationId xmlns:p14="http://schemas.microsoft.com/office/powerpoint/2010/main" val="1487700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Pulse code modulation (PCM)</a:t>
            </a:r>
          </a:p>
        </p:txBody>
      </p:sp>
      <p:sp>
        <p:nvSpPr>
          <p:cNvPr id="4" name="Text Placeholder 6">
            <a:extLst>
              <a:ext uri="{FF2B5EF4-FFF2-40B4-BE49-F238E27FC236}">
                <a16:creationId xmlns:a16="http://schemas.microsoft.com/office/drawing/2014/main" id="{FADDAB32-E602-42AB-85E5-81A683738955}"/>
              </a:ext>
            </a:extLst>
          </p:cNvPr>
          <p:cNvSpPr txBox="1">
            <a:spLocks/>
          </p:cNvSpPr>
          <p:nvPr/>
        </p:nvSpPr>
        <p:spPr>
          <a:xfrm>
            <a:off x="365739" y="1830070"/>
            <a:ext cx="4520815" cy="1645205"/>
          </a:xfrm>
          <a:prstGeom prst="rect">
            <a:avLst/>
          </a:prstGeom>
        </p:spPr>
        <p:txBody>
          <a:bodyPr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buNone/>
            </a:pPr>
            <a:r>
              <a:rPr lang="en-US" sz="1600" dirty="0">
                <a:effectLst/>
                <a:ea typeface="Calibri" panose="020F0502020204030204" pitchFamily="34" charset="0"/>
                <a:cs typeface="Times New Roman"/>
              </a:rPr>
              <a:t>The first screenshot should show the Oscilloscope-XSC1 display with the analog input signal and sampling clock at the input to the ADC. The second screenshot should show the Oscilloscope-XSC2 display with the output of the DAC.</a:t>
            </a:r>
            <a:r>
              <a:rPr lang="en-US" sz="1600" dirty="0">
                <a:ea typeface="Calibri" panose="020F0502020204030204" pitchFamily="34" charset="0"/>
                <a:cs typeface="Times New Roman"/>
              </a:rPr>
              <a:t> </a:t>
            </a:r>
            <a:endParaRPr lang="en-US" sz="1600" dirty="0"/>
          </a:p>
        </p:txBody>
      </p:sp>
      <p:pic>
        <p:nvPicPr>
          <p:cNvPr id="5" name="Picture 4">
            <a:extLst>
              <a:ext uri="{FF2B5EF4-FFF2-40B4-BE49-F238E27FC236}">
                <a16:creationId xmlns:a16="http://schemas.microsoft.com/office/drawing/2014/main" id="{7DBFE34C-37E4-478C-93FA-B5ED4D523CA7}"/>
              </a:ext>
            </a:extLst>
          </p:cNvPr>
          <p:cNvPicPr>
            <a:picLocks noChangeAspect="1"/>
          </p:cNvPicPr>
          <p:nvPr/>
        </p:nvPicPr>
        <p:blipFill>
          <a:blip r:embed="rId2"/>
          <a:stretch>
            <a:fillRect/>
          </a:stretch>
        </p:blipFill>
        <p:spPr>
          <a:xfrm>
            <a:off x="216712" y="3429000"/>
            <a:ext cx="6477001" cy="3007179"/>
          </a:xfrm>
          <a:prstGeom prst="rect">
            <a:avLst/>
          </a:prstGeom>
        </p:spPr>
      </p:pic>
      <p:sp>
        <p:nvSpPr>
          <p:cNvPr id="9" name="TextBox 8">
            <a:extLst>
              <a:ext uri="{FF2B5EF4-FFF2-40B4-BE49-F238E27FC236}">
                <a16:creationId xmlns:a16="http://schemas.microsoft.com/office/drawing/2014/main" id="{32981633-CC6C-4920-962D-DDED3AD7CE0A}"/>
              </a:ext>
            </a:extLst>
          </p:cNvPr>
          <p:cNvSpPr txBox="1"/>
          <p:nvPr/>
        </p:nvSpPr>
        <p:spPr>
          <a:xfrm>
            <a:off x="7759599" y="2347266"/>
            <a:ext cx="3966667" cy="2585323"/>
          </a:xfrm>
          <a:prstGeom prst="rect">
            <a:avLst/>
          </a:prstGeom>
          <a:noFill/>
        </p:spPr>
        <p:txBody>
          <a:bodyPr wrap="square">
            <a:sp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effects of increasing or decreasing the sampling rate? </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b="1" dirty="0">
                <a:latin typeface="Calibri" panose="020F0502020204030204" pitchFamily="34" charset="0"/>
                <a:cs typeface="Times New Roman" panose="02020603050405020304" pitchFamily="18" charset="0"/>
              </a:rPr>
              <a:t>Answer: </a:t>
            </a:r>
            <a:r>
              <a:rPr lang="en-US" sz="1800" dirty="0">
                <a:latin typeface="Calibri" panose="020F0502020204030204" pitchFamily="34" charset="0"/>
                <a:cs typeface="Times New Roman" panose="02020603050405020304" pitchFamily="18" charset="0"/>
              </a:rPr>
              <a:t>If you decrease the sample rate you are distorting the signal which makes it hard to reconstruct the signal. If you increase the sample rate you would have aliasing, which you make the signal more accurate.</a:t>
            </a:r>
            <a:endParaRPr lang="en-US" sz="1800" dirty="0"/>
          </a:p>
        </p:txBody>
      </p:sp>
    </p:spTree>
    <p:extLst>
      <p:ext uri="{BB962C8B-B14F-4D97-AF65-F5344CB8AC3E}">
        <p14:creationId xmlns:p14="http://schemas.microsoft.com/office/powerpoint/2010/main" val="2320774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Line codes </a:t>
            </a:r>
          </a:p>
        </p:txBody>
      </p:sp>
      <p:sp>
        <p:nvSpPr>
          <p:cNvPr id="4" name="Text Placeholder 6">
            <a:extLst>
              <a:ext uri="{FF2B5EF4-FFF2-40B4-BE49-F238E27FC236}">
                <a16:creationId xmlns:a16="http://schemas.microsoft.com/office/drawing/2014/main" id="{FADDAB32-E602-42AB-85E5-81A683738955}"/>
              </a:ext>
            </a:extLst>
          </p:cNvPr>
          <p:cNvSpPr txBox="1">
            <a:spLocks/>
          </p:cNvSpPr>
          <p:nvPr/>
        </p:nvSpPr>
        <p:spPr>
          <a:xfrm>
            <a:off x="581192" y="2197143"/>
            <a:ext cx="7201293" cy="685800"/>
          </a:xfrm>
          <a:prstGeom prst="rect">
            <a:avLst/>
          </a:prstGeom>
        </p:spPr>
        <p:txBody>
          <a:bodyPr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nSpc>
                <a:spcPct val="115000"/>
              </a:lnSpc>
              <a:spcBef>
                <a:spcPts val="0"/>
              </a:spcBef>
              <a:buNone/>
            </a:pPr>
            <a:r>
              <a:rPr lang="en-US" sz="2000" dirty="0">
                <a:latin typeface="Calibri"/>
                <a:ea typeface="Calibri" panose="020F0502020204030204" pitchFamily="34" charset="0"/>
                <a:cs typeface="Times New Roman"/>
              </a:rPr>
              <a:t>This screenshot </a:t>
            </a:r>
            <a:r>
              <a:rPr lang="en-US" sz="2000" dirty="0">
                <a:effectLst/>
                <a:latin typeface="Calibri"/>
                <a:ea typeface="Calibri" panose="020F0502020204030204" pitchFamily="34" charset="0"/>
                <a:cs typeface="Times New Roman"/>
              </a:rPr>
              <a:t>should show the power spectral densities of </a:t>
            </a:r>
            <a:r>
              <a:rPr lang="en-US" sz="2000" dirty="0">
                <a:latin typeface="Calibri"/>
                <a:ea typeface="Calibri" panose="020F0502020204030204" pitchFamily="34" charset="0"/>
                <a:cs typeface="Times New Roman"/>
              </a:rPr>
              <a:t>four-line </a:t>
            </a:r>
            <a:r>
              <a:rPr lang="en-US" sz="2000" dirty="0">
                <a:effectLst/>
                <a:latin typeface="Calibri"/>
                <a:ea typeface="Calibri" panose="020F0502020204030204" pitchFamily="34" charset="0"/>
                <a:cs typeface="Times New Roman"/>
              </a:rPr>
              <a:t>codes: NRZ-Polar, NRZ-Unipolar, NRZ-Bipolar, and Manchester-Polar.</a:t>
            </a:r>
            <a:r>
              <a:rPr lang="en-US" sz="2000" dirty="0">
                <a:latin typeface="Calibri"/>
                <a:ea typeface="Calibri" panose="020F0502020204030204" pitchFamily="34" charset="0"/>
                <a:cs typeface="Times New Roman"/>
              </a:rPr>
              <a:t> </a:t>
            </a:r>
            <a:endParaRPr lang="en-US" sz="2000" dirty="0">
              <a:effectLst/>
              <a:latin typeface="Calibri"/>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61523752-51F5-4C13-97DB-7442FDF0FC53}"/>
              </a:ext>
            </a:extLst>
          </p:cNvPr>
          <p:cNvPicPr>
            <a:picLocks noChangeAspect="1"/>
          </p:cNvPicPr>
          <p:nvPr/>
        </p:nvPicPr>
        <p:blipFill>
          <a:blip r:embed="rId2"/>
          <a:stretch>
            <a:fillRect/>
          </a:stretch>
        </p:blipFill>
        <p:spPr>
          <a:xfrm>
            <a:off x="879607" y="4089197"/>
            <a:ext cx="2923474" cy="2317814"/>
          </a:xfrm>
          <a:prstGeom prst="rect">
            <a:avLst/>
          </a:prstGeom>
        </p:spPr>
      </p:pic>
      <p:sp>
        <p:nvSpPr>
          <p:cNvPr id="6" name="TextBox 8">
            <a:extLst>
              <a:ext uri="{FF2B5EF4-FFF2-40B4-BE49-F238E27FC236}">
                <a16:creationId xmlns:a16="http://schemas.microsoft.com/office/drawing/2014/main" id="{F4CC2A37-9FA8-42F2-B902-A045428BD151}"/>
              </a:ext>
            </a:extLst>
          </p:cNvPr>
          <p:cNvSpPr txBox="1"/>
          <p:nvPr/>
        </p:nvSpPr>
        <p:spPr>
          <a:xfrm>
            <a:off x="815601" y="3811219"/>
            <a:ext cx="2798109" cy="421653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a:t>MATLAB Diagram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TextBox 10">
            <a:extLst>
              <a:ext uri="{FF2B5EF4-FFF2-40B4-BE49-F238E27FC236}">
                <a16:creationId xmlns:a16="http://schemas.microsoft.com/office/drawing/2014/main" id="{412271C5-1C64-41E8-A0B6-122B9FAA7D36}"/>
              </a:ext>
            </a:extLst>
          </p:cNvPr>
          <p:cNvSpPr txBox="1"/>
          <p:nvPr/>
        </p:nvSpPr>
        <p:spPr>
          <a:xfrm>
            <a:off x="8065901" y="3355278"/>
            <a:ext cx="3638746" cy="378565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ea typeface="Calibri" panose="020F0502020204030204" pitchFamily="34" charset="0"/>
              </a:rPr>
              <a:t>C</a:t>
            </a:r>
            <a:r>
              <a:rPr lang="en-US" sz="1600" dirty="0">
                <a:effectLst/>
                <a:ea typeface="Calibri" panose="020F0502020204030204" pitchFamily="34" charset="0"/>
              </a:rPr>
              <a:t>ompare the U</a:t>
            </a:r>
            <a:r>
              <a:rPr lang="en-US" sz="1600" dirty="0">
                <a:ea typeface="Calibri" panose="020F0502020204030204" pitchFamily="34" charset="0"/>
              </a:rPr>
              <a:t>nip</a:t>
            </a:r>
            <a:r>
              <a:rPr lang="en-US" sz="1600" dirty="0">
                <a:effectLst/>
                <a:ea typeface="Calibri" panose="020F0502020204030204" pitchFamily="34" charset="0"/>
              </a:rPr>
              <a:t>olar-NRZ and Manchester polar codes in the diagram. </a:t>
            </a:r>
          </a:p>
          <a:p>
            <a:endParaRPr lang="en-US" sz="1600" dirty="0">
              <a:ea typeface="Calibri" panose="020F0502020204030204" pitchFamily="34" charset="0"/>
            </a:endParaRPr>
          </a:p>
          <a:p>
            <a:r>
              <a:rPr lang="en-US" sz="1600" dirty="0">
                <a:effectLst/>
                <a:ea typeface="Calibri" panose="020F0502020204030204" pitchFamily="34" charset="0"/>
              </a:rPr>
              <a:t>Which one requires more bandwidth?</a:t>
            </a:r>
            <a:r>
              <a:rPr lang="en-US" sz="1600" b="1" dirty="0">
                <a:effectLst/>
                <a:ea typeface="Calibri" panose="020F0502020204030204" pitchFamily="34" charset="0"/>
              </a:rPr>
              <a:t> </a:t>
            </a:r>
          </a:p>
          <a:p>
            <a:endParaRPr lang="en-US" sz="1600" b="1" dirty="0"/>
          </a:p>
          <a:p>
            <a:r>
              <a:rPr lang="en-US" sz="1600" b="1" dirty="0"/>
              <a:t>Answer:</a:t>
            </a:r>
          </a:p>
          <a:p>
            <a:r>
              <a:rPr lang="en-US" b="1" dirty="0"/>
              <a:t>Manchester would require more bandwidth.</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49765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B7C5EA-1CD6-49FA-8BBE-C0B5F2C6417D}"/>
              </a:ext>
            </a:extLst>
          </p:cNvPr>
          <p:cNvSpPr>
            <a:spLocks noGrp="1"/>
          </p:cNvSpPr>
          <p:nvPr>
            <p:ph type="ctrTitle"/>
          </p:nvPr>
        </p:nvSpPr>
        <p:spPr>
          <a:xfrm>
            <a:off x="599225" y="1444013"/>
            <a:ext cx="10993549" cy="1475013"/>
          </a:xfrm>
        </p:spPr>
        <p:txBody>
          <a:bodyPr/>
          <a:lstStyle/>
          <a:p>
            <a:pPr algn="ctr"/>
            <a:r>
              <a:rPr lang="en-US" dirty="0"/>
              <a:t>Cables and structured cabling </a:t>
            </a:r>
          </a:p>
        </p:txBody>
      </p:sp>
    </p:spTree>
    <p:extLst>
      <p:ext uri="{BB962C8B-B14F-4D97-AF65-F5344CB8AC3E}">
        <p14:creationId xmlns:p14="http://schemas.microsoft.com/office/powerpoint/2010/main" val="155010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a:xfrm>
            <a:off x="581192" y="702156"/>
            <a:ext cx="11029616" cy="764447"/>
          </a:xfrm>
        </p:spPr>
        <p:txBody>
          <a:bodyPr/>
          <a:lstStyle/>
          <a:p>
            <a:pPr algn="ctr"/>
            <a:r>
              <a:rPr lang="en-US" dirty="0"/>
              <a:t>Cables and structured cabling questions </a:t>
            </a:r>
          </a:p>
        </p:txBody>
      </p:sp>
      <p:sp>
        <p:nvSpPr>
          <p:cNvPr id="4" name="Text Placeholder 6">
            <a:extLst>
              <a:ext uri="{FF2B5EF4-FFF2-40B4-BE49-F238E27FC236}">
                <a16:creationId xmlns:a16="http://schemas.microsoft.com/office/drawing/2014/main" id="{6A9ABB3F-D94D-4078-BD11-D01FFA08236E}"/>
              </a:ext>
            </a:extLst>
          </p:cNvPr>
          <p:cNvSpPr txBox="1">
            <a:spLocks/>
          </p:cNvSpPr>
          <p:nvPr/>
        </p:nvSpPr>
        <p:spPr>
          <a:xfrm>
            <a:off x="581192" y="2078182"/>
            <a:ext cx="5166465" cy="4244727"/>
          </a:xfrm>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1. Why must the twisting in the individual wires be maintained in a UTP cable?</a:t>
            </a:r>
          </a:p>
          <a:p>
            <a:r>
              <a:rPr lang="en-US" sz="1600" b="1" dirty="0"/>
              <a:t>Answer: The twisting of the individual wires help reduces the electromagnetic interference that might occur.</a:t>
            </a:r>
          </a:p>
          <a:p>
            <a:pPr marL="342900" indent="-342900">
              <a:buFont typeface="+mj-lt"/>
              <a:buAutoNum type="arabicPeriod"/>
            </a:pPr>
            <a:endParaRPr lang="en-US" sz="1600" dirty="0"/>
          </a:p>
          <a:p>
            <a:pPr marL="342900" indent="-342900">
              <a:buFont typeface="+mj-lt"/>
              <a:buAutoNum type="arabicPeriod"/>
            </a:pPr>
            <a:endParaRPr lang="en-US" sz="1600" dirty="0"/>
          </a:p>
          <a:p>
            <a:pPr marL="342900" indent="-342900">
              <a:buFont typeface="+mj-lt"/>
              <a:buAutoNum type="arabicPeriod"/>
            </a:pPr>
            <a:endParaRPr lang="en-US" sz="1600" dirty="0"/>
          </a:p>
          <a:p>
            <a:r>
              <a:rPr lang="en-US" sz="1600" dirty="0"/>
              <a:t>2. How many inches should UTP cable be separated from 110 volts electrical cable?</a:t>
            </a:r>
          </a:p>
          <a:p>
            <a:r>
              <a:rPr lang="en-US" sz="1600" b="1" dirty="0"/>
              <a:t>Answer: UTP cable should be far away from EMI sources as possible, the cable should maintain a 12-inch separation. </a:t>
            </a:r>
          </a:p>
          <a:p>
            <a:pPr marL="342900" indent="-342900">
              <a:buFont typeface="+mj-lt"/>
              <a:buAutoNum type="arabicPeriod"/>
            </a:pPr>
            <a:endParaRPr lang="en-US" sz="1600" dirty="0"/>
          </a:p>
          <a:p>
            <a:pPr marL="342900" indent="-342900">
              <a:buFont typeface="+mj-lt"/>
              <a:buAutoNum type="arabicPeriod"/>
            </a:pPr>
            <a:endParaRPr lang="en-US" sz="1600" dirty="0"/>
          </a:p>
          <a:p>
            <a:r>
              <a:rPr lang="en-US" sz="1600" dirty="0"/>
              <a:t>3. Horizontal cabling connects what areas to each other?</a:t>
            </a:r>
          </a:p>
          <a:p>
            <a:r>
              <a:rPr lang="en-US" sz="1600" b="1" dirty="0"/>
              <a:t>Answer: Horizontal cabling connects telecommunications room to outlets; horizontal cable connects the telecommunications to the work area. </a:t>
            </a:r>
          </a:p>
        </p:txBody>
      </p:sp>
      <p:sp>
        <p:nvSpPr>
          <p:cNvPr id="5" name="Text Placeholder 6">
            <a:extLst>
              <a:ext uri="{FF2B5EF4-FFF2-40B4-BE49-F238E27FC236}">
                <a16:creationId xmlns:a16="http://schemas.microsoft.com/office/drawing/2014/main" id="{95284AAA-DE78-4FB3-94AC-D503D3D57185}"/>
              </a:ext>
            </a:extLst>
          </p:cNvPr>
          <p:cNvSpPr txBox="1">
            <a:spLocks/>
          </p:cNvSpPr>
          <p:nvPr/>
        </p:nvSpPr>
        <p:spPr>
          <a:xfrm>
            <a:off x="6444345" y="2125682"/>
            <a:ext cx="5664788" cy="4125975"/>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4. What is a plenum rated cable?</a:t>
            </a:r>
          </a:p>
          <a:p>
            <a:r>
              <a:rPr lang="en-US" sz="1600" b="1" dirty="0"/>
              <a:t>Answer: Plenum rated cable is NFPA-262 and UL-910 compliant. This cable is used for raised floors or to be next to air handling ducts as this cable is self extinguish and not re-ignite. </a:t>
            </a:r>
          </a:p>
          <a:p>
            <a:endParaRPr lang="en-US" sz="1600" dirty="0"/>
          </a:p>
          <a:p>
            <a:pPr marL="342900" indent="-342900">
              <a:buFont typeface="+mj-lt"/>
              <a:buAutoNum type="arabicPeriod"/>
            </a:pPr>
            <a:endParaRPr lang="en-US" sz="1600" dirty="0"/>
          </a:p>
          <a:p>
            <a:r>
              <a:rPr lang="en-US" sz="1600" dirty="0"/>
              <a:t>5. What is a riser tube used for?</a:t>
            </a:r>
          </a:p>
          <a:p>
            <a:r>
              <a:rPr lang="en-US" sz="1600" b="1" dirty="0"/>
              <a:t>Answer: Riser tube is used for vertical tray applications; runs between floors or elevator shafts.</a:t>
            </a:r>
          </a:p>
          <a:p>
            <a:endParaRPr lang="en-US" sz="1600" dirty="0"/>
          </a:p>
          <a:p>
            <a:pPr marL="342900" indent="-342900">
              <a:buFont typeface="+mj-lt"/>
              <a:buAutoNum type="arabicPeriod"/>
            </a:pPr>
            <a:endParaRPr lang="en-US" sz="1600" dirty="0"/>
          </a:p>
          <a:p>
            <a:r>
              <a:rPr lang="en-US" sz="1600" dirty="0"/>
              <a:t>6. Is the grounding of equipment mostly a safety or a performance concern?</a:t>
            </a:r>
          </a:p>
          <a:p>
            <a:r>
              <a:rPr lang="en-US" sz="1600" b="1" dirty="0"/>
              <a:t>Answer: Grounding of equipment is a safety concern not a performance concern. As to protect the equipment that is being used. </a:t>
            </a:r>
          </a:p>
        </p:txBody>
      </p:sp>
    </p:spTree>
    <p:extLst>
      <p:ext uri="{BB962C8B-B14F-4D97-AF65-F5344CB8AC3E}">
        <p14:creationId xmlns:p14="http://schemas.microsoft.com/office/powerpoint/2010/main" val="284921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BEF2BE-14A3-46D8-87A3-D605F21A498E}"/>
              </a:ext>
            </a:extLst>
          </p:cNvPr>
          <p:cNvSpPr>
            <a:spLocks noGrp="1"/>
          </p:cNvSpPr>
          <p:nvPr>
            <p:ph type="ctrTitle"/>
          </p:nvPr>
        </p:nvSpPr>
        <p:spPr>
          <a:xfrm>
            <a:off x="599225" y="1596384"/>
            <a:ext cx="10993549" cy="1475013"/>
          </a:xfrm>
        </p:spPr>
        <p:txBody>
          <a:bodyPr/>
          <a:lstStyle/>
          <a:p>
            <a:pPr algn="ctr"/>
            <a:r>
              <a:rPr lang="en-US" dirty="0"/>
              <a:t>Antenna gain and free space path loss</a:t>
            </a:r>
          </a:p>
        </p:txBody>
      </p:sp>
    </p:spTree>
    <p:extLst>
      <p:ext uri="{BB962C8B-B14F-4D97-AF65-F5344CB8AC3E}">
        <p14:creationId xmlns:p14="http://schemas.microsoft.com/office/powerpoint/2010/main" val="1421969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58071435-4537-4C9F-8388-6887B95D39FD}"/>
              </a:ext>
            </a:extLst>
          </p:cNvPr>
          <p:cNvSpPr txBox="1">
            <a:spLocks/>
          </p:cNvSpPr>
          <p:nvPr/>
        </p:nvSpPr>
        <p:spPr>
          <a:xfrm>
            <a:off x="3186930" y="1141022"/>
            <a:ext cx="5818139"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Antenna Gain</a:t>
            </a:r>
          </a:p>
        </p:txBody>
      </p:sp>
      <p:sp>
        <p:nvSpPr>
          <p:cNvPr id="7" name="Text Placeholder 6">
            <a:extLst>
              <a:ext uri="{FF2B5EF4-FFF2-40B4-BE49-F238E27FC236}">
                <a16:creationId xmlns:a16="http://schemas.microsoft.com/office/drawing/2014/main" id="{BE75D21A-9C17-4BC9-86C4-91D2ED09CDE5}"/>
              </a:ext>
            </a:extLst>
          </p:cNvPr>
          <p:cNvSpPr txBox="1">
            <a:spLocks/>
          </p:cNvSpPr>
          <p:nvPr/>
        </p:nvSpPr>
        <p:spPr>
          <a:xfrm>
            <a:off x="1532906" y="2208810"/>
            <a:ext cx="9126187" cy="4039590"/>
          </a:xfrm>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What is the maximum theoretical antenna gain of a common dish antenna at the 2.4 GHz band? </a:t>
            </a:r>
          </a:p>
          <a:p>
            <a:r>
              <a:rPr lang="en-US" sz="1600" b="1" dirty="0"/>
              <a:t>Max theorical gain in dB is 22.379.</a:t>
            </a:r>
          </a:p>
          <a:p>
            <a:endParaRPr lang="en-US" sz="1600" dirty="0"/>
          </a:p>
          <a:p>
            <a:r>
              <a:rPr lang="en-US" sz="1600" dirty="0"/>
              <a:t>What is the maximum theoretical antenna gain of a common dish antenna at the 5 GHz band? </a:t>
            </a:r>
          </a:p>
          <a:p>
            <a:r>
              <a:rPr lang="en-US" sz="1600" b="1" dirty="0"/>
              <a:t>Max theorical gain in dB is 29.079.</a:t>
            </a:r>
          </a:p>
          <a:p>
            <a:endParaRPr lang="en-US" sz="1600" dirty="0"/>
          </a:p>
          <a:p>
            <a:r>
              <a:rPr lang="en-US" sz="1600" dirty="0"/>
              <a:t>Given the same sized reflector, which signals, high-frequency, or low-frequency, can be more efficiently focused by a common dish antenna (i.e., result in a higher antenna gain)? </a:t>
            </a:r>
          </a:p>
          <a:p>
            <a:r>
              <a:rPr lang="en-US" sz="1600" b="1" dirty="0"/>
              <a:t>The 5GHz which is high-frequency will give the higher gain.</a:t>
            </a:r>
          </a:p>
          <a:p>
            <a:endParaRPr lang="en-US" sz="1600" dirty="0"/>
          </a:p>
          <a:p>
            <a:r>
              <a:rPr lang="en-US" sz="1600" dirty="0"/>
              <a:t>What is the maximum theoretical antenna gain of the dish antenna used in the VLA radio telescopes in New Mexico at the 5 GHz band? </a:t>
            </a:r>
          </a:p>
          <a:p>
            <a:r>
              <a:rPr lang="en-US" sz="1600" b="1" dirty="0"/>
              <a:t>Max theorical gain in dB is 63.059.</a:t>
            </a:r>
          </a:p>
          <a:p>
            <a:endParaRPr lang="en-US" sz="1600" dirty="0"/>
          </a:p>
          <a:p>
            <a:r>
              <a:rPr lang="en-US" sz="1600" dirty="0"/>
              <a:t>Given the same signal frequency, which dish antennas, large-sized or small-sized, are more efficient at focusing the signal (i.e., result in a higher antenna gain)? </a:t>
            </a:r>
          </a:p>
          <a:p>
            <a:r>
              <a:rPr lang="en-US" sz="1600" b="1" dirty="0"/>
              <a:t>Large size antennas are more efficient given the last answer. </a:t>
            </a:r>
          </a:p>
        </p:txBody>
      </p:sp>
    </p:spTree>
    <p:extLst>
      <p:ext uri="{BB962C8B-B14F-4D97-AF65-F5344CB8AC3E}">
        <p14:creationId xmlns:p14="http://schemas.microsoft.com/office/powerpoint/2010/main" val="1366465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8BD0C6-C3AF-437C-8119-AC41B800DF50}"/>
              </a:ext>
            </a:extLst>
          </p:cNvPr>
          <p:cNvSpPr>
            <a:spLocks noGrp="1"/>
          </p:cNvSpPr>
          <p:nvPr>
            <p:ph type="title"/>
          </p:nvPr>
        </p:nvSpPr>
        <p:spPr>
          <a:xfrm>
            <a:off x="3186930" y="1176647"/>
            <a:ext cx="5818139" cy="566738"/>
          </a:xfrm>
        </p:spPr>
        <p:txBody>
          <a:bodyPr>
            <a:noAutofit/>
          </a:bodyPr>
          <a:lstStyle/>
          <a:p>
            <a:pPr algn="ctr"/>
            <a:r>
              <a:rPr lang="en-US" sz="2800" b="0" dirty="0"/>
              <a:t>Free Space Path Loss</a:t>
            </a:r>
          </a:p>
        </p:txBody>
      </p:sp>
      <p:sp>
        <p:nvSpPr>
          <p:cNvPr id="5" name="Text Placeholder 6">
            <a:extLst>
              <a:ext uri="{FF2B5EF4-FFF2-40B4-BE49-F238E27FC236}">
                <a16:creationId xmlns:a16="http://schemas.microsoft.com/office/drawing/2014/main" id="{21BBDC4B-C6D1-4B84-90EC-D47B45A413B9}"/>
              </a:ext>
            </a:extLst>
          </p:cNvPr>
          <p:cNvSpPr txBox="1">
            <a:spLocks/>
          </p:cNvSpPr>
          <p:nvPr/>
        </p:nvSpPr>
        <p:spPr>
          <a:xfrm>
            <a:off x="420756" y="2006930"/>
            <a:ext cx="10795487" cy="4393870"/>
          </a:xfrm>
          <a:prstGeom prst="rect">
            <a:avLst/>
          </a:prstGeom>
        </p:spPr>
        <p:txBody>
          <a:bodyPr vert="horz" lIns="91440" tIns="45720" rIns="91440" bIns="45720" rtlCol="0">
            <a:normAutofit fontScale="85000" lnSpcReduction="2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700" dirty="0"/>
              <a:t>What is the free space path loss in dB at the 2.4 GHz band? </a:t>
            </a:r>
          </a:p>
          <a:p>
            <a:r>
              <a:rPr lang="en-US" sz="1700" b="1" dirty="0"/>
              <a:t>Free space path loss in dB is -80.4.</a:t>
            </a:r>
          </a:p>
          <a:p>
            <a:endParaRPr lang="en-US" sz="1700" dirty="0"/>
          </a:p>
          <a:p>
            <a:r>
              <a:rPr lang="en-US" sz="1700" dirty="0"/>
              <a:t>What is the free space path loss in dB at the 5 GHz band? </a:t>
            </a:r>
          </a:p>
          <a:p>
            <a:r>
              <a:rPr lang="en-US" sz="1700" b="1" dirty="0"/>
              <a:t>Free space path loss in dB is -87.2.</a:t>
            </a:r>
          </a:p>
          <a:p>
            <a:endParaRPr lang="en-US" sz="1700" b="1" dirty="0"/>
          </a:p>
          <a:p>
            <a:r>
              <a:rPr lang="en-US" sz="1700" dirty="0"/>
              <a:t>How does the free space path loss at a higher frequency (e.g., the 5 GHz band) compare with that at a lower frequency (e.g., the 2.4 GHz band)? </a:t>
            </a:r>
            <a:endParaRPr lang="en-US" sz="1700" b="1" dirty="0"/>
          </a:p>
          <a:p>
            <a:r>
              <a:rPr lang="en-US" sz="1700" b="1" dirty="0"/>
              <a:t>The higher frequency has a higher free space path loss.</a:t>
            </a:r>
          </a:p>
          <a:p>
            <a:endParaRPr lang="en-US" sz="1700" dirty="0"/>
          </a:p>
          <a:p>
            <a:r>
              <a:rPr lang="en-US" sz="1700" dirty="0"/>
              <a:t>What is the free space path loss in dB over 20 meters at the 2.4 GHz band? </a:t>
            </a:r>
          </a:p>
          <a:p>
            <a:r>
              <a:rPr lang="en-US" sz="1700" b="1" dirty="0"/>
              <a:t>Free space path loss in dB is -66.421.</a:t>
            </a:r>
          </a:p>
          <a:p>
            <a:endParaRPr lang="en-US" sz="1700" dirty="0"/>
          </a:p>
          <a:p>
            <a:r>
              <a:rPr lang="en-US" sz="1700" dirty="0"/>
              <a:t>What is the free space path loss in dB over 40 meters at the 2.4 GHz band? </a:t>
            </a:r>
          </a:p>
          <a:p>
            <a:r>
              <a:rPr lang="en-US" sz="1700" b="1" dirty="0"/>
              <a:t>Free space path loss in dB is -72.441.</a:t>
            </a:r>
          </a:p>
          <a:p>
            <a:endParaRPr lang="en-US" sz="1700" b="1" dirty="0"/>
          </a:p>
          <a:p>
            <a:r>
              <a:rPr lang="en-US" sz="1700" dirty="0"/>
              <a:t>What is the free space path loss in dB over 80 meters at the 2.4 GHz band? </a:t>
            </a:r>
          </a:p>
          <a:p>
            <a:r>
              <a:rPr lang="en-US" sz="1700" b="1" dirty="0"/>
              <a:t>Free space path loss in dB is -78.462.</a:t>
            </a:r>
          </a:p>
          <a:p>
            <a:endParaRPr lang="en-US" sz="1700" b="1" dirty="0"/>
          </a:p>
          <a:p>
            <a:r>
              <a:rPr lang="en-US" sz="1700" dirty="0"/>
              <a:t>When the distance doubles, how does free space path loss in dB change approximately? [</a:t>
            </a:r>
            <a:r>
              <a:rPr lang="en-US" sz="1700" b="1" dirty="0"/>
              <a:t>5 points</a:t>
            </a:r>
            <a:r>
              <a:rPr lang="en-US" sz="1700" dirty="0"/>
              <a:t>] </a:t>
            </a:r>
          </a:p>
          <a:p>
            <a:r>
              <a:rPr lang="en-US" sz="1700" b="1" dirty="0"/>
              <a:t>When the distance is doubled, we lose about 6dB.</a:t>
            </a:r>
          </a:p>
          <a:p>
            <a:endParaRPr lang="en-US" sz="1600" dirty="0"/>
          </a:p>
        </p:txBody>
      </p:sp>
    </p:spTree>
    <p:extLst>
      <p:ext uri="{BB962C8B-B14F-4D97-AF65-F5344CB8AC3E}">
        <p14:creationId xmlns:p14="http://schemas.microsoft.com/office/powerpoint/2010/main" val="2589065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D14567-B7FF-4B61-8C73-FA63E44EF082}"/>
              </a:ext>
            </a:extLst>
          </p:cNvPr>
          <p:cNvSpPr>
            <a:spLocks noGrp="1"/>
          </p:cNvSpPr>
          <p:nvPr>
            <p:ph type="title"/>
          </p:nvPr>
        </p:nvSpPr>
        <p:spPr>
          <a:xfrm>
            <a:off x="3186929" y="1129145"/>
            <a:ext cx="5818139" cy="566738"/>
          </a:xfrm>
        </p:spPr>
        <p:txBody>
          <a:bodyPr>
            <a:noAutofit/>
          </a:bodyPr>
          <a:lstStyle/>
          <a:p>
            <a:r>
              <a:rPr lang="en-US" sz="2800" b="0" dirty="0"/>
              <a:t>Free Space Path Loss Cont.</a:t>
            </a:r>
          </a:p>
        </p:txBody>
      </p:sp>
      <mc:AlternateContent xmlns:mc="http://schemas.openxmlformats.org/markup-compatibility/2006">
        <mc:Choice xmlns:a14="http://schemas.microsoft.com/office/drawing/2010/main" Requires="a14">
          <p:sp>
            <p:nvSpPr>
              <p:cNvPr id="5" name="Text Placeholder 6">
                <a:extLst>
                  <a:ext uri="{FF2B5EF4-FFF2-40B4-BE49-F238E27FC236}">
                    <a16:creationId xmlns:a16="http://schemas.microsoft.com/office/drawing/2014/main" id="{3FD44C05-15AF-4987-8129-A6E5DB670945}"/>
                  </a:ext>
                </a:extLst>
              </p:cNvPr>
              <p:cNvSpPr txBox="1">
                <a:spLocks/>
              </p:cNvSpPr>
              <p:nvPr/>
            </p:nvSpPr>
            <p:spPr>
              <a:xfrm>
                <a:off x="2043545" y="2119745"/>
                <a:ext cx="8104909" cy="4176156"/>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lnSpc>
                    <a:spcPct val="115000"/>
                  </a:lnSpc>
                  <a:spcBef>
                    <a:spcPts val="0"/>
                  </a:spcBef>
                </a:pPr>
                <a:r>
                  <a:rPr lang="en-US" sz="1800" dirty="0">
                    <a:solidFill>
                      <a:srgbClr val="000000"/>
                    </a:solidFill>
                    <a:effectLst/>
                    <a:ea typeface="Calibri" panose="020F0502020204030204" pitchFamily="34" charset="0"/>
                    <a:cs typeface="Times New Roman" panose="02020603050405020304" pitchFamily="18" charset="0"/>
                  </a:rPr>
                  <a:t>Use a scientific calculator to calculate Delta </a:t>
                </a:r>
                <a14:m>
                  <m:oMath xmlns:m="http://schemas.openxmlformats.org/officeDocument/2006/math">
                    <m:sSub>
                      <m:sSubPr>
                        <m:ctrlP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𝐿</m:t>
                        </m:r>
                      </m:e>
                      <m:sub>
                        <m: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𝑓𝑆</m:t>
                        </m:r>
                      </m:sub>
                    </m:sSub>
                  </m:oMath>
                </a14:m>
                <a:r>
                  <a:rPr lang="en-US" sz="1800" dirty="0">
                    <a:solidFill>
                      <a:srgbClr val="000000"/>
                    </a:solidFill>
                    <a:effectLst/>
                    <a:ea typeface="Calibri" panose="020F0502020204030204" pitchFamily="34" charset="0"/>
                    <a:cs typeface="Times New Roman" panose="02020603050405020304" pitchFamily="18" charset="0"/>
                  </a:rPr>
                  <a:t> for D1 = 20 meters and D2 = 40 meters. </a:t>
                </a:r>
              </a:p>
              <a:p>
                <a:pPr>
                  <a:lnSpc>
                    <a:spcPct val="115000"/>
                  </a:lnSpc>
                  <a:spcBef>
                    <a:spcPts val="0"/>
                  </a:spcBef>
                </a:pPr>
                <a:endParaRPr lang="en-US" sz="1800" dirty="0">
                  <a:solidFill>
                    <a:srgbClr val="000000"/>
                  </a:solidFill>
                  <a:ea typeface="Calibri" panose="020F0502020204030204" pitchFamily="34" charset="0"/>
                  <a:cs typeface="Times New Roman" panose="02020603050405020304" pitchFamily="18" charset="0"/>
                </a:endParaRPr>
              </a:p>
              <a:p>
                <a:pPr algn="ctr">
                  <a:lnSpc>
                    <a:spcPct val="115000"/>
                  </a:lnSpc>
                  <a:spcBef>
                    <a:spcPts val="0"/>
                  </a:spcBef>
                </a:pPr>
                <a:r>
                  <a:rPr lang="en-US" sz="1800" dirty="0">
                    <a:solidFill>
                      <a:srgbClr val="000000"/>
                    </a:solidFill>
                    <a:effectLst/>
                    <a:ea typeface="Calibri" panose="020F0502020204030204" pitchFamily="34" charset="0"/>
                    <a:cs typeface="Times New Roman" panose="02020603050405020304" pitchFamily="18" charset="0"/>
                  </a:rPr>
                  <a:t>Delta </a:t>
                </a:r>
                <a14:m>
                  <m:oMath xmlns:m="http://schemas.openxmlformats.org/officeDocument/2006/math">
                    <m:sSub>
                      <m:sSubPr>
                        <m:ctrlP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𝐿</m:t>
                        </m:r>
                      </m:e>
                      <m:sub>
                        <m: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𝑓𝑆</m:t>
                        </m:r>
                        <m:r>
                          <a:rPr lang="en-US" sz="18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 </m:t>
                        </m:r>
                      </m:sub>
                    </m:sSub>
                  </m:oMath>
                </a14:m>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000000"/>
                    </a:solidFill>
                    <a:ea typeface="Calibri" panose="020F0502020204030204" pitchFamily="34" charset="0"/>
                    <a:cs typeface="Times New Roman" panose="02020603050405020304" pitchFamily="18" charset="0"/>
                  </a:rPr>
                  <a:t>-6.020599913dB</a:t>
                </a:r>
              </a:p>
              <a:p>
                <a:pPr algn="ctr">
                  <a:lnSpc>
                    <a:spcPct val="115000"/>
                  </a:lnSpc>
                  <a:spcBef>
                    <a:spcPts val="0"/>
                  </a:spcBef>
                </a:pPr>
                <a:endParaRPr lang="en-US" sz="1800" u="sng" dirty="0"/>
              </a:p>
              <a:p>
                <a:r>
                  <a:rPr lang="en-US" sz="1800" dirty="0">
                    <a:effectLst/>
                    <a:ea typeface="Calibri" panose="020F0502020204030204" pitchFamily="34" charset="0"/>
                    <a:cs typeface="Times New Roman" panose="02020603050405020304" pitchFamily="18" charset="0"/>
                  </a:rPr>
                  <a:t>Is your calculation approximately the same as the result from Part 1 Step 2? </a:t>
                </a:r>
              </a:p>
              <a:p>
                <a:r>
                  <a:rPr lang="en-US" sz="1800" b="1" dirty="0"/>
                  <a:t>Yes, the calculations are about the same as we still lost 6dB.</a:t>
                </a:r>
              </a:p>
              <a:p>
                <a:endParaRPr lang="en-US" sz="1600" dirty="0"/>
              </a:p>
            </p:txBody>
          </p:sp>
        </mc:Choice>
        <mc:Fallback>
          <p:sp>
            <p:nvSpPr>
              <p:cNvPr id="5" name="Text Placeholder 6">
                <a:extLst>
                  <a:ext uri="{FF2B5EF4-FFF2-40B4-BE49-F238E27FC236}">
                    <a16:creationId xmlns:a16="http://schemas.microsoft.com/office/drawing/2014/main" id="{3FD44C05-15AF-4987-8129-A6E5DB670945}"/>
                  </a:ext>
                </a:extLst>
              </p:cNvPr>
              <p:cNvSpPr txBox="1">
                <a:spLocks noRot="1" noChangeAspect="1" noMove="1" noResize="1" noEditPoints="1" noAdjustHandles="1" noChangeArrowheads="1" noChangeShapeType="1" noTextEdit="1"/>
              </p:cNvSpPr>
              <p:nvPr/>
            </p:nvSpPr>
            <p:spPr>
              <a:xfrm>
                <a:off x="2043545" y="2119745"/>
                <a:ext cx="8104909" cy="4176156"/>
              </a:xfrm>
              <a:prstGeom prst="rect">
                <a:avLst/>
              </a:prstGeom>
              <a:blipFill>
                <a:blip r:embed="rId2"/>
                <a:stretch>
                  <a:fillRect l="-602" t="-146"/>
                </a:stretch>
              </a:blipFill>
            </p:spPr>
            <p:txBody>
              <a:bodyPr/>
              <a:lstStyle/>
              <a:p>
                <a:r>
                  <a:rPr lang="en-US">
                    <a:noFill/>
                  </a:rPr>
                  <a:t> </a:t>
                </a:r>
              </a:p>
            </p:txBody>
          </p:sp>
        </mc:Fallback>
      </mc:AlternateContent>
    </p:spTree>
    <p:extLst>
      <p:ext uri="{BB962C8B-B14F-4D97-AF65-F5344CB8AC3E}">
        <p14:creationId xmlns:p14="http://schemas.microsoft.com/office/powerpoint/2010/main" val="1878723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D15A12-8DE3-4293-908E-C0B1CD3AE233}"/>
              </a:ext>
            </a:extLst>
          </p:cNvPr>
          <p:cNvSpPr>
            <a:spLocks noGrp="1"/>
          </p:cNvSpPr>
          <p:nvPr>
            <p:ph type="ctrTitle"/>
          </p:nvPr>
        </p:nvSpPr>
        <p:spPr>
          <a:xfrm>
            <a:off x="599225" y="1585207"/>
            <a:ext cx="10993549" cy="1475013"/>
          </a:xfrm>
        </p:spPr>
        <p:txBody>
          <a:bodyPr>
            <a:normAutofit/>
          </a:bodyPr>
          <a:lstStyle/>
          <a:p>
            <a:pPr algn="ctr"/>
            <a:r>
              <a:rPr lang="en-US" sz="4400" dirty="0"/>
              <a:t>Bit Error rate of fading channels</a:t>
            </a:r>
          </a:p>
        </p:txBody>
      </p:sp>
    </p:spTree>
    <p:extLst>
      <p:ext uri="{BB962C8B-B14F-4D97-AF65-F5344CB8AC3E}">
        <p14:creationId xmlns:p14="http://schemas.microsoft.com/office/powerpoint/2010/main" val="3362204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3E88-A804-40A8-9E59-3C03919E2B27}"/>
              </a:ext>
            </a:extLst>
          </p:cNvPr>
          <p:cNvSpPr>
            <a:spLocks noGrp="1"/>
          </p:cNvSpPr>
          <p:nvPr>
            <p:ph type="title"/>
          </p:nvPr>
        </p:nvSpPr>
        <p:spPr/>
        <p:txBody>
          <a:bodyPr>
            <a:normAutofit/>
          </a:bodyPr>
          <a:lstStyle/>
          <a:p>
            <a:pPr lvl="0" algn="ctr"/>
            <a:r>
              <a:rPr lang="en-US" sz="3600" dirty="0">
                <a:effectLst/>
                <a:ea typeface="Times New Roman" panose="02020603050405020304" pitchFamily="18" charset="0"/>
                <a:cs typeface="Calibri" panose="020F0502020204030204" pitchFamily="34" charset="0"/>
              </a:rPr>
              <a:t>AWGN Channel and Rician Channel </a:t>
            </a:r>
            <a:endParaRPr lang="en-US" sz="3600" kern="1200" dirty="0">
              <a:effectLst/>
              <a:latin typeface="+mn-lt"/>
              <a:ea typeface="+mn-ea"/>
              <a:cs typeface="+mn-cs"/>
            </a:endParaRPr>
          </a:p>
        </p:txBody>
      </p:sp>
      <p:sp>
        <p:nvSpPr>
          <p:cNvPr id="4" name="Text Placeholder 6">
            <a:extLst>
              <a:ext uri="{FF2B5EF4-FFF2-40B4-BE49-F238E27FC236}">
                <a16:creationId xmlns:a16="http://schemas.microsoft.com/office/drawing/2014/main" id="{924FB6FD-8C70-4A00-8224-AA8BBC3EAC25}"/>
              </a:ext>
            </a:extLst>
          </p:cNvPr>
          <p:cNvSpPr txBox="1">
            <a:spLocks noGrp="1"/>
          </p:cNvSpPr>
          <p:nvPr>
            <p:ph idx="1"/>
          </p:nvPr>
        </p:nvSpPr>
        <p:spPr>
          <a:xfrm>
            <a:off x="2162650" y="6334974"/>
            <a:ext cx="8326055" cy="44431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effectLst/>
                <a:ea typeface="Calibri" panose="020F0502020204030204" pitchFamily="34" charset="0"/>
                <a:cs typeface="Times New Roman" panose="02020603050405020304" pitchFamily="18" charset="0"/>
              </a:rPr>
              <a:t>This screenshot shows the bit rate error performance of both AWGN and Rician fading channels.</a:t>
            </a:r>
            <a:endParaRPr lang="en-US" sz="1600" dirty="0"/>
          </a:p>
        </p:txBody>
      </p:sp>
      <p:pic>
        <p:nvPicPr>
          <p:cNvPr id="5" name="Picture 4">
            <a:extLst>
              <a:ext uri="{FF2B5EF4-FFF2-40B4-BE49-F238E27FC236}">
                <a16:creationId xmlns:a16="http://schemas.microsoft.com/office/drawing/2014/main" id="{6B2A1D0C-0646-41E2-946D-D5C83E15C31B}"/>
              </a:ext>
            </a:extLst>
          </p:cNvPr>
          <p:cNvPicPr>
            <a:picLocks noChangeAspect="1"/>
          </p:cNvPicPr>
          <p:nvPr/>
        </p:nvPicPr>
        <p:blipFill>
          <a:blip r:embed="rId2"/>
          <a:stretch>
            <a:fillRect/>
          </a:stretch>
        </p:blipFill>
        <p:spPr>
          <a:xfrm>
            <a:off x="3414712" y="2117244"/>
            <a:ext cx="5362575" cy="4038600"/>
          </a:xfrm>
          <a:prstGeom prst="rect">
            <a:avLst/>
          </a:prstGeom>
        </p:spPr>
      </p:pic>
    </p:spTree>
    <p:extLst>
      <p:ext uri="{BB962C8B-B14F-4D97-AF65-F5344CB8AC3E}">
        <p14:creationId xmlns:p14="http://schemas.microsoft.com/office/powerpoint/2010/main" val="408518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4850-3296-469A-AEE5-607D923CAD7B}"/>
              </a:ext>
            </a:extLst>
          </p:cNvPr>
          <p:cNvSpPr>
            <a:spLocks noGrp="1"/>
          </p:cNvSpPr>
          <p:nvPr>
            <p:ph type="title"/>
          </p:nvPr>
        </p:nvSpPr>
        <p:spPr/>
        <p:txBody>
          <a:bodyPr/>
          <a:lstStyle/>
          <a:p>
            <a:pPr algn="ctr"/>
            <a:r>
              <a:rPr lang="en-US" dirty="0"/>
              <a:t>Introduction </a:t>
            </a:r>
          </a:p>
        </p:txBody>
      </p:sp>
      <p:sp>
        <p:nvSpPr>
          <p:cNvPr id="3" name="Content Placeholder 2">
            <a:extLst>
              <a:ext uri="{FF2B5EF4-FFF2-40B4-BE49-F238E27FC236}">
                <a16:creationId xmlns:a16="http://schemas.microsoft.com/office/drawing/2014/main" id="{FE29DDC2-EA0A-415E-8E75-8B30FD10458C}"/>
              </a:ext>
            </a:extLst>
          </p:cNvPr>
          <p:cNvSpPr>
            <a:spLocks noGrp="1"/>
          </p:cNvSpPr>
          <p:nvPr>
            <p:ph idx="1"/>
          </p:nvPr>
        </p:nvSpPr>
        <p:spPr/>
        <p:txBody>
          <a:bodyPr/>
          <a:lstStyle/>
          <a:p>
            <a:pPr marL="0" indent="0">
              <a:buNone/>
            </a:pPr>
            <a:r>
              <a:rPr lang="en-US" dirty="0"/>
              <a:t>	</a:t>
            </a:r>
            <a:r>
              <a:rPr lang="en-US" sz="3200" dirty="0"/>
              <a:t>This PowerPoint is a collection of projects that were done in Network 310. These projects contain AM/FM signals, antenna gain and free space loss, cables and cabling, PCM and the line codes, and bit error rate of fading channels. These project helps build career skills and knowledge. </a:t>
            </a:r>
            <a:endParaRPr lang="en-US" dirty="0"/>
          </a:p>
        </p:txBody>
      </p:sp>
    </p:spTree>
    <p:extLst>
      <p:ext uri="{BB962C8B-B14F-4D97-AF65-F5344CB8AC3E}">
        <p14:creationId xmlns:p14="http://schemas.microsoft.com/office/powerpoint/2010/main" val="3497675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0E8A248-87CD-4648-BF7A-FA84A25FF91F}"/>
              </a:ext>
            </a:extLst>
          </p:cNvPr>
          <p:cNvSpPr txBox="1">
            <a:spLocks noGrp="1"/>
          </p:cNvSpPr>
          <p:nvPr>
            <p:ph type="title"/>
          </p:nvPr>
        </p:nvSpPr>
        <p:spPr>
          <a:xfrm>
            <a:off x="580690" y="999201"/>
            <a:ext cx="11029950" cy="10035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3600" dirty="0">
                <a:solidFill>
                  <a:schemeClr val="bg1"/>
                </a:solidFill>
                <a:effectLst/>
                <a:ea typeface="Times New Roman" panose="02020603050405020304" pitchFamily="18" charset="0"/>
                <a:cs typeface="Calibri" panose="020F0502020204030204" pitchFamily="34" charset="0"/>
              </a:rPr>
              <a:t>AWGN Channel and Rician Channel </a:t>
            </a:r>
            <a:endParaRPr lang="en-US" sz="3600" kern="1200" dirty="0">
              <a:solidFill>
                <a:schemeClr val="bg1"/>
              </a:solidFill>
              <a:effectLst/>
              <a:latin typeface="+mn-lt"/>
              <a:ea typeface="+mn-ea"/>
              <a:cs typeface="+mn-cs"/>
            </a:endParaRPr>
          </a:p>
        </p:txBody>
      </p:sp>
      <p:sp>
        <p:nvSpPr>
          <p:cNvPr id="5" name="Content Placeholder 2">
            <a:extLst>
              <a:ext uri="{FF2B5EF4-FFF2-40B4-BE49-F238E27FC236}">
                <a16:creationId xmlns:a16="http://schemas.microsoft.com/office/drawing/2014/main" id="{467BED7D-201C-401B-A1E3-061756AD0AF5}"/>
              </a:ext>
            </a:extLst>
          </p:cNvPr>
          <p:cNvSpPr>
            <a:spLocks noGrp="1"/>
          </p:cNvSpPr>
          <p:nvPr>
            <p:ph idx="1"/>
          </p:nvPr>
        </p:nvSpPr>
        <p:spPr>
          <a:xfrm>
            <a:off x="2333192" y="2002770"/>
            <a:ext cx="7524946" cy="3388166"/>
          </a:xfrm>
        </p:spPr>
        <p:txBody>
          <a:bodyPr>
            <a:normAutofit/>
          </a:bodyPr>
          <a:lstStyle/>
          <a:p>
            <a:pPr marL="0" marR="0" indent="0">
              <a:lnSpc>
                <a:spcPct val="115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Compare and contrast the BER performance of PSK over a noise limited (AWGN) transmission channel to the performance of PSK over a Rician channel at 5- and 10-dB Signal to Noise Ratio (E</a:t>
            </a:r>
            <a:r>
              <a:rPr lang="en-US" sz="2000" baseline="-25000" dirty="0">
                <a:effectLst/>
                <a:latin typeface="Calibri" panose="020F0502020204030204" pitchFamily="34" charset="0"/>
                <a:ea typeface="Calibri" panose="020F0502020204030204" pitchFamily="34" charset="0"/>
                <a:cs typeface="Calibri" panose="020F0502020204030204" pitchFamily="34" charset="0"/>
              </a:rPr>
              <a:t>b</a:t>
            </a:r>
            <a:r>
              <a:rPr lang="en-US" sz="2000" dirty="0">
                <a:effectLst/>
                <a:latin typeface="Calibri" panose="020F0502020204030204" pitchFamily="34" charset="0"/>
                <a:ea typeface="Calibri" panose="020F0502020204030204" pitchFamily="34" charset="0"/>
                <a:cs typeface="Calibri" panose="020F0502020204030204" pitchFamily="34" charset="0"/>
              </a:rPr>
              <a:t>/N</a:t>
            </a:r>
            <a:r>
              <a:rPr lang="en-US" sz="2000" baseline="-25000" dirty="0">
                <a:effectLst/>
                <a:latin typeface="Calibri" panose="020F0502020204030204" pitchFamily="34" charset="0"/>
                <a:ea typeface="Calibri" panose="020F0502020204030204" pitchFamily="34" charset="0"/>
                <a:cs typeface="Calibri" panose="020F0502020204030204" pitchFamily="34" charset="0"/>
              </a:rPr>
              <a:t>0</a:t>
            </a:r>
            <a:r>
              <a:rPr lang="en-US" sz="2000" dirty="0">
                <a:effectLst/>
                <a:latin typeface="Calibri" panose="020F0502020204030204" pitchFamily="34" charset="0"/>
                <a:ea typeface="Calibri" panose="020F0502020204030204" pitchFamily="34" charset="0"/>
                <a:cs typeface="Calibri" panose="020F0502020204030204" pitchFamily="34" charset="0"/>
              </a:rPr>
              <a:t>), respectively.</a:t>
            </a:r>
          </a:p>
          <a:p>
            <a:pPr marL="0" marR="0" indent="0">
              <a:lnSpc>
                <a:spcPct val="115000"/>
              </a:lnSpc>
              <a:spcBef>
                <a:spcPts val="0"/>
              </a:spcBef>
              <a:spcAft>
                <a:spcPts val="0"/>
              </a:spcAft>
              <a:buNone/>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15000"/>
              </a:lnSpc>
              <a:spcBef>
                <a:spcPts val="0"/>
              </a:spcBef>
              <a:spcAft>
                <a:spcPts val="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Is there a significant difference in BER performance of PSK between the AWGN channel and Rician channel?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latin typeface="Calibri" panose="020F0502020204030204" pitchFamily="34" charset="0"/>
                <a:cs typeface="Times New Roman" panose="02020603050405020304" pitchFamily="18" charset="0"/>
              </a:rPr>
              <a:t>Answer:  Yes, at 2db the BER is about the same but as it goes farther the AWGN does get better where the Rician does not. </a:t>
            </a:r>
            <a:endParaRPr lang="en-US" sz="2000" b="1" dirty="0"/>
          </a:p>
        </p:txBody>
      </p:sp>
    </p:spTree>
    <p:extLst>
      <p:ext uri="{BB962C8B-B14F-4D97-AF65-F5344CB8AC3E}">
        <p14:creationId xmlns:p14="http://schemas.microsoft.com/office/powerpoint/2010/main" val="248478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normAutofit/>
          </a:bodyPr>
          <a:lstStyle/>
          <a:p>
            <a:pPr algn="ctr"/>
            <a:r>
              <a:rPr lang="en-US" sz="5400" dirty="0"/>
              <a:t>Challenges </a:t>
            </a:r>
          </a:p>
        </p:txBody>
      </p:sp>
      <p:sp>
        <p:nvSpPr>
          <p:cNvPr id="3" name="Content Placeholder 2">
            <a:extLst>
              <a:ext uri="{FF2B5EF4-FFF2-40B4-BE49-F238E27FC236}">
                <a16:creationId xmlns:a16="http://schemas.microsoft.com/office/drawing/2014/main" id="{CC327A9F-47B6-41D0-B0FD-8027CDFE83C5}"/>
              </a:ext>
            </a:extLst>
          </p:cNvPr>
          <p:cNvSpPr>
            <a:spLocks noGrp="1"/>
          </p:cNvSpPr>
          <p:nvPr>
            <p:ph idx="1"/>
          </p:nvPr>
        </p:nvSpPr>
        <p:spPr/>
        <p:txBody>
          <a:bodyPr/>
          <a:lstStyle/>
          <a:p>
            <a:r>
              <a:rPr lang="en-US" dirty="0"/>
              <a:t>One challenge I would say is working with the software (NI Multisim 14.2)</a:t>
            </a:r>
          </a:p>
          <a:p>
            <a:r>
              <a:rPr lang="en-US" dirty="0"/>
              <a:t>Another challenge is understanding different antennas and their capabilities </a:t>
            </a:r>
          </a:p>
        </p:txBody>
      </p:sp>
    </p:spTree>
    <p:extLst>
      <p:ext uri="{BB962C8B-B14F-4D97-AF65-F5344CB8AC3E}">
        <p14:creationId xmlns:p14="http://schemas.microsoft.com/office/powerpoint/2010/main" val="59934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F1B50-1F5C-4DC4-A032-A670AD8F9185}"/>
              </a:ext>
            </a:extLst>
          </p:cNvPr>
          <p:cNvSpPr>
            <a:spLocks noGrp="1"/>
          </p:cNvSpPr>
          <p:nvPr>
            <p:ph type="title"/>
          </p:nvPr>
        </p:nvSpPr>
        <p:spPr/>
        <p:txBody>
          <a:bodyPr>
            <a:normAutofit/>
          </a:bodyPr>
          <a:lstStyle/>
          <a:p>
            <a:pPr algn="ctr"/>
            <a:r>
              <a:rPr lang="en-US" sz="4800" dirty="0"/>
              <a:t>Career skills obtained </a:t>
            </a:r>
          </a:p>
        </p:txBody>
      </p:sp>
      <p:sp>
        <p:nvSpPr>
          <p:cNvPr id="3" name="Content Placeholder 2">
            <a:extLst>
              <a:ext uri="{FF2B5EF4-FFF2-40B4-BE49-F238E27FC236}">
                <a16:creationId xmlns:a16="http://schemas.microsoft.com/office/drawing/2014/main" id="{7D8B0CD9-4E1E-4F4F-973F-626F19BE2455}"/>
              </a:ext>
            </a:extLst>
          </p:cNvPr>
          <p:cNvSpPr>
            <a:spLocks noGrp="1"/>
          </p:cNvSpPr>
          <p:nvPr>
            <p:ph idx="1"/>
          </p:nvPr>
        </p:nvSpPr>
        <p:spPr/>
        <p:txBody>
          <a:bodyPr/>
          <a:lstStyle/>
          <a:p>
            <a:r>
              <a:rPr lang="en-US" dirty="0"/>
              <a:t>Different times of antennas</a:t>
            </a:r>
          </a:p>
          <a:p>
            <a:r>
              <a:rPr lang="en-US" dirty="0"/>
              <a:t>Different type of cabling </a:t>
            </a:r>
          </a:p>
          <a:p>
            <a:r>
              <a:rPr lang="en-US" dirty="0"/>
              <a:t>The sheathing of cable </a:t>
            </a:r>
          </a:p>
          <a:p>
            <a:r>
              <a:rPr lang="en-US" dirty="0"/>
              <a:t>Understanding of troubleshooting and electromagnetic interference testing </a:t>
            </a:r>
          </a:p>
          <a:p>
            <a:pPr marL="0" indent="0">
              <a:buNone/>
            </a:pPr>
            <a:r>
              <a:rPr lang="en-US" dirty="0"/>
              <a:t> </a:t>
            </a:r>
          </a:p>
        </p:txBody>
      </p:sp>
    </p:spTree>
    <p:extLst>
      <p:ext uri="{BB962C8B-B14F-4D97-AF65-F5344CB8AC3E}">
        <p14:creationId xmlns:p14="http://schemas.microsoft.com/office/powerpoint/2010/main" val="3811201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305C2-F073-41EC-B780-A2070919E6CE}"/>
              </a:ext>
            </a:extLst>
          </p:cNvPr>
          <p:cNvSpPr>
            <a:spLocks noGrp="1"/>
          </p:cNvSpPr>
          <p:nvPr>
            <p:ph type="title"/>
          </p:nvPr>
        </p:nvSpPr>
        <p:spPr/>
        <p:txBody>
          <a:bodyPr>
            <a:normAutofit/>
          </a:bodyPr>
          <a:lstStyle/>
          <a:p>
            <a:pPr algn="ctr"/>
            <a:r>
              <a:rPr lang="en-US" sz="4400" dirty="0"/>
              <a:t>Conclusion</a:t>
            </a:r>
          </a:p>
        </p:txBody>
      </p:sp>
      <p:sp>
        <p:nvSpPr>
          <p:cNvPr id="3" name="Content Placeholder 2">
            <a:extLst>
              <a:ext uri="{FF2B5EF4-FFF2-40B4-BE49-F238E27FC236}">
                <a16:creationId xmlns:a16="http://schemas.microsoft.com/office/drawing/2014/main" id="{704F09FB-E45B-47AE-8686-16414819E254}"/>
              </a:ext>
            </a:extLst>
          </p:cNvPr>
          <p:cNvSpPr>
            <a:spLocks noGrp="1"/>
          </p:cNvSpPr>
          <p:nvPr>
            <p:ph idx="1"/>
          </p:nvPr>
        </p:nvSpPr>
        <p:spPr/>
        <p:txBody>
          <a:bodyPr/>
          <a:lstStyle/>
          <a:p>
            <a:r>
              <a:rPr lang="en-US" dirty="0"/>
              <a:t>This class taught cabling and antennas; and how they work. As well as signal transmission and how different signals can interfere with signals. PCM and line codes, along with bit error rate of fading channels. These were some of the things that were taught over the course of the class. </a:t>
            </a:r>
          </a:p>
        </p:txBody>
      </p:sp>
    </p:spTree>
    <p:extLst>
      <p:ext uri="{BB962C8B-B14F-4D97-AF65-F5344CB8AC3E}">
        <p14:creationId xmlns:p14="http://schemas.microsoft.com/office/powerpoint/2010/main" val="2234155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References </a:t>
            </a:r>
          </a:p>
        </p:txBody>
      </p:sp>
      <p:sp>
        <p:nvSpPr>
          <p:cNvPr id="3" name="Content Placeholder 2">
            <a:extLst>
              <a:ext uri="{FF2B5EF4-FFF2-40B4-BE49-F238E27FC236}">
                <a16:creationId xmlns:a16="http://schemas.microsoft.com/office/drawing/2014/main" id="{CC327A9F-47B6-41D0-B0FD-8027CDFE83C5}"/>
              </a:ext>
            </a:extLst>
          </p:cNvPr>
          <p:cNvSpPr>
            <a:spLocks noGrp="1"/>
          </p:cNvSpPr>
          <p:nvPr>
            <p:ph idx="1"/>
          </p:nvPr>
        </p:nvSpPr>
        <p:spPr/>
        <p:txBody>
          <a:bodyPr/>
          <a:lstStyle/>
          <a:p>
            <a:pPr marL="0" indent="0">
              <a:buNone/>
            </a:pPr>
            <a:r>
              <a:rPr lang="en-US" sz="1800" dirty="0" err="1">
                <a:effectLst/>
              </a:rPr>
              <a:t>Frenzel</a:t>
            </a:r>
            <a:r>
              <a:rPr lang="en-US" sz="1800" dirty="0">
                <a:effectLst/>
              </a:rPr>
              <a:t>, L. E. (2016). </a:t>
            </a:r>
            <a:r>
              <a:rPr lang="en-US" sz="1800" i="1" dirty="0">
                <a:effectLst/>
              </a:rPr>
              <a:t>Principles of Electronic Communication Systems</a:t>
            </a:r>
            <a:r>
              <a:rPr lang="en-US" sz="1800" dirty="0">
                <a:effectLst/>
              </a:rPr>
              <a:t>. McGraw-Hill Education. </a:t>
            </a:r>
          </a:p>
          <a:p>
            <a:pPr marL="0" indent="0">
              <a:buNone/>
            </a:pPr>
            <a:endParaRPr lang="en-US" dirty="0"/>
          </a:p>
        </p:txBody>
      </p:sp>
    </p:spTree>
    <p:extLst>
      <p:ext uri="{BB962C8B-B14F-4D97-AF65-F5344CB8AC3E}">
        <p14:creationId xmlns:p14="http://schemas.microsoft.com/office/powerpoint/2010/main" val="2019698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9F11E2-8BA5-4C5C-AE7C-361E5EA011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Digital Numbers">
            <a:extLst>
              <a:ext uri="{FF2B5EF4-FFF2-40B4-BE49-F238E27FC236}">
                <a16:creationId xmlns:a16="http://schemas.microsoft.com/office/drawing/2014/main" id="{A21EA617-6D48-425F-97A8-7FEC82C8F40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189" r="9642" b="1"/>
          <a:stretch/>
        </p:blipFill>
        <p:spPr>
          <a:xfrm>
            <a:off x="446534" y="723899"/>
            <a:ext cx="7498616" cy="5676901"/>
          </a:xfrm>
          <a:prstGeom prst="rect">
            <a:avLst/>
          </a:prstGeom>
        </p:spPr>
      </p:pic>
      <p:sp>
        <p:nvSpPr>
          <p:cNvPr id="12" name="Rectangle 11">
            <a:extLst>
              <a:ext uri="{FF2B5EF4-FFF2-40B4-BE49-F238E27FC236}">
                <a16:creationId xmlns:a16="http://schemas.microsoft.com/office/drawing/2014/main" id="{7C00E1DA-EC7C-40FC-95E3-11FDCD2E42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F87E73C-2B1A-4602-BFBE-CFE1E55D9B38}"/>
              </a:ext>
            </a:extLst>
          </p:cNvPr>
          <p:cNvSpPr>
            <a:spLocks noGrp="1"/>
          </p:cNvSpPr>
          <p:nvPr>
            <p:ph type="ctrTitle"/>
          </p:nvPr>
        </p:nvSpPr>
        <p:spPr>
          <a:xfrm>
            <a:off x="8296275" y="1419226"/>
            <a:ext cx="3081576" cy="1746762"/>
          </a:xfrm>
        </p:spPr>
        <p:txBody>
          <a:bodyPr>
            <a:normAutofit/>
          </a:bodyPr>
          <a:lstStyle/>
          <a:p>
            <a:r>
              <a:rPr lang="en-US" dirty="0">
                <a:solidFill>
                  <a:srgbClr val="FFFFFF"/>
                </a:solidFill>
              </a:rPr>
              <a:t>Thank You</a:t>
            </a:r>
          </a:p>
        </p:txBody>
      </p:sp>
      <p:sp>
        <p:nvSpPr>
          <p:cNvPr id="3" name="Subtitle 2">
            <a:extLst>
              <a:ext uri="{FF2B5EF4-FFF2-40B4-BE49-F238E27FC236}">
                <a16:creationId xmlns:a16="http://schemas.microsoft.com/office/drawing/2014/main" id="{A9CB511D-EA45-4336-847C-1252667143B5}"/>
              </a:ext>
            </a:extLst>
          </p:cNvPr>
          <p:cNvSpPr>
            <a:spLocks noGrp="1"/>
          </p:cNvSpPr>
          <p:nvPr>
            <p:ph type="subTitle" idx="1"/>
          </p:nvPr>
        </p:nvSpPr>
        <p:spPr>
          <a:xfrm>
            <a:off x="8296275" y="3505095"/>
            <a:ext cx="3081576" cy="2629006"/>
          </a:xfrm>
        </p:spPr>
        <p:txBody>
          <a:bodyPr>
            <a:normAutofit/>
          </a:bodyPr>
          <a:lstStyle/>
          <a:p>
            <a:r>
              <a:rPr lang="en-US" sz="1200" dirty="0">
                <a:solidFill>
                  <a:schemeClr val="bg2"/>
                </a:solidFill>
                <a:hlinkClick r:id="rId4"/>
              </a:rPr>
              <a:t>norrisjames11.wixsite.com/pnorris</a:t>
            </a:r>
            <a:endParaRPr lang="en-US" sz="1200" dirty="0">
              <a:solidFill>
                <a:schemeClr val="bg2"/>
              </a:solidFill>
            </a:endParaRPr>
          </a:p>
        </p:txBody>
      </p:sp>
      <p:grpSp>
        <p:nvGrpSpPr>
          <p:cNvPr id="14" name="Group 13">
            <a:extLst>
              <a:ext uri="{FF2B5EF4-FFF2-40B4-BE49-F238E27FC236}">
                <a16:creationId xmlns:a16="http://schemas.microsoft.com/office/drawing/2014/main" id="{9A421166-2996-41A7-B094-AE5316F347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5" name="Rectangle 14">
              <a:extLst>
                <a:ext uri="{FF2B5EF4-FFF2-40B4-BE49-F238E27FC236}">
                  <a16:creationId xmlns:a16="http://schemas.microsoft.com/office/drawing/2014/main" id="{FDBB1B92-A3EB-43E4-8FAB-D20E8ED14C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3F3972F4-FE7E-48EA-AAD8-9BE5750A6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221614E5-870B-4D5E-A43B-8FF7E53234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3501347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7235B-6D4B-4670-84D1-DDC28C5DD26C}"/>
              </a:ext>
            </a:extLst>
          </p:cNvPr>
          <p:cNvSpPr>
            <a:spLocks noGrp="1"/>
          </p:cNvSpPr>
          <p:nvPr>
            <p:ph type="ctrTitle"/>
          </p:nvPr>
        </p:nvSpPr>
        <p:spPr>
          <a:xfrm>
            <a:off x="599225" y="1596385"/>
            <a:ext cx="10993549" cy="1475013"/>
          </a:xfrm>
        </p:spPr>
        <p:txBody>
          <a:bodyPr>
            <a:normAutofit/>
          </a:bodyPr>
          <a:lstStyle/>
          <a:p>
            <a:pPr algn="ctr"/>
            <a:r>
              <a:rPr lang="en-US" sz="4400" dirty="0"/>
              <a:t>Baseband Signals and am/</a:t>
            </a:r>
            <a:r>
              <a:rPr lang="en-US" sz="4400" dirty="0" err="1"/>
              <a:t>fm</a:t>
            </a:r>
            <a:r>
              <a:rPr lang="en-US" sz="4400" dirty="0"/>
              <a:t> signals </a:t>
            </a:r>
          </a:p>
        </p:txBody>
      </p:sp>
    </p:spTree>
    <p:extLst>
      <p:ext uri="{BB962C8B-B14F-4D97-AF65-F5344CB8AC3E}">
        <p14:creationId xmlns:p14="http://schemas.microsoft.com/office/powerpoint/2010/main" val="366103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Baseband signals </a:t>
            </a:r>
          </a:p>
        </p:txBody>
      </p:sp>
      <p:pic>
        <p:nvPicPr>
          <p:cNvPr id="4" name="Picture 3">
            <a:extLst>
              <a:ext uri="{FF2B5EF4-FFF2-40B4-BE49-F238E27FC236}">
                <a16:creationId xmlns:a16="http://schemas.microsoft.com/office/drawing/2014/main" id="{E3CC030E-DA92-409F-A346-399F44085667}"/>
              </a:ext>
            </a:extLst>
          </p:cNvPr>
          <p:cNvPicPr>
            <a:picLocks noChangeAspect="1"/>
          </p:cNvPicPr>
          <p:nvPr/>
        </p:nvPicPr>
        <p:blipFill>
          <a:blip r:embed="rId2"/>
          <a:stretch>
            <a:fillRect/>
          </a:stretch>
        </p:blipFill>
        <p:spPr>
          <a:xfrm>
            <a:off x="581192" y="2023820"/>
            <a:ext cx="5973631" cy="3360167"/>
          </a:xfrm>
          <a:prstGeom prst="rect">
            <a:avLst/>
          </a:prstGeom>
        </p:spPr>
      </p:pic>
      <p:graphicFrame>
        <p:nvGraphicFramePr>
          <p:cNvPr id="8" name="Content Placeholder 3">
            <a:extLst>
              <a:ext uri="{FF2B5EF4-FFF2-40B4-BE49-F238E27FC236}">
                <a16:creationId xmlns:a16="http://schemas.microsoft.com/office/drawing/2014/main" id="{E902DDC2-76C5-402D-A146-2876E159F93B}"/>
              </a:ext>
            </a:extLst>
          </p:cNvPr>
          <p:cNvGraphicFramePr>
            <a:graphicFrameLocks noGrp="1"/>
          </p:cNvGraphicFramePr>
          <p:nvPr>
            <p:ph idx="1"/>
            <p:extLst>
              <p:ext uri="{D42A27DB-BD31-4B8C-83A1-F6EECF244321}">
                <p14:modId xmlns:p14="http://schemas.microsoft.com/office/powerpoint/2010/main" val="2437424522"/>
              </p:ext>
            </p:extLst>
          </p:nvPr>
        </p:nvGraphicFramePr>
        <p:xfrm>
          <a:off x="5522976" y="3906317"/>
          <a:ext cx="6525158" cy="2675538"/>
        </p:xfrm>
        <a:graphic>
          <a:graphicData uri="http://schemas.openxmlformats.org/drawingml/2006/table">
            <a:tbl>
              <a:tblPr firstRow="1" firstCol="1" bandRow="1">
                <a:tableStyleId>{5C22544A-7EE6-4342-B048-85BDC9FD1C3A}</a:tableStyleId>
              </a:tblPr>
              <a:tblGrid>
                <a:gridCol w="3262177">
                  <a:extLst>
                    <a:ext uri="{9D8B030D-6E8A-4147-A177-3AD203B41FA5}">
                      <a16:colId xmlns:a16="http://schemas.microsoft.com/office/drawing/2014/main" val="2283298078"/>
                    </a:ext>
                  </a:extLst>
                </a:gridCol>
                <a:gridCol w="3262981">
                  <a:extLst>
                    <a:ext uri="{9D8B030D-6E8A-4147-A177-3AD203B41FA5}">
                      <a16:colId xmlns:a16="http://schemas.microsoft.com/office/drawing/2014/main" val="2674843448"/>
                    </a:ext>
                  </a:extLst>
                </a:gridCol>
              </a:tblGrid>
              <a:tr h="445923">
                <a:tc>
                  <a:txBody>
                    <a:bodyPr/>
                    <a:lstStyle/>
                    <a:p>
                      <a:pPr marL="0" marR="0" algn="ctr">
                        <a:lnSpc>
                          <a:spcPct val="115000"/>
                        </a:lnSpc>
                        <a:spcBef>
                          <a:spcPts val="300"/>
                        </a:spcBef>
                        <a:spcAft>
                          <a:spcPts val="300"/>
                        </a:spcAft>
                      </a:pPr>
                      <a:r>
                        <a:rPr lang="en-US" sz="1200" dirty="0">
                          <a:effectLst/>
                        </a:rPr>
                        <a:t>Harmonic Frequency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n-US" sz="1200" dirty="0">
                          <a:effectLst/>
                        </a:rPr>
                        <a:t>Signal (Volts)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6106624"/>
                  </a:ext>
                </a:extLst>
              </a:tr>
              <a:tr h="445923">
                <a:tc>
                  <a:txBody>
                    <a:bodyPr/>
                    <a:lstStyle/>
                    <a:p>
                      <a:pPr marL="0" marR="0" algn="ctr">
                        <a:lnSpc>
                          <a:spcPct val="115000"/>
                        </a:lnSpc>
                        <a:spcBef>
                          <a:spcPts val="300"/>
                        </a:spcBef>
                        <a:spcAft>
                          <a:spcPts val="300"/>
                        </a:spcAft>
                      </a:pPr>
                      <a:r>
                        <a:rPr lang="en-US" sz="1200" dirty="0">
                          <a:effectLst/>
                        </a:rPr>
                        <a:t>20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3.131V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1861742"/>
                  </a:ext>
                </a:extLst>
              </a:tr>
              <a:tr h="445923">
                <a:tc>
                  <a:txBody>
                    <a:bodyPr/>
                    <a:lstStyle/>
                    <a:p>
                      <a:pPr marL="0" marR="0" algn="ctr">
                        <a:lnSpc>
                          <a:spcPct val="115000"/>
                        </a:lnSpc>
                        <a:spcBef>
                          <a:spcPts val="300"/>
                        </a:spcBef>
                        <a:spcAft>
                          <a:spcPts val="300"/>
                        </a:spcAft>
                      </a:pPr>
                      <a:r>
                        <a:rPr lang="en-US" sz="1200" dirty="0">
                          <a:effectLst/>
                        </a:rPr>
                        <a:t>40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0V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863469"/>
                  </a:ext>
                </a:extLst>
              </a:tr>
              <a:tr h="445923">
                <a:tc>
                  <a:txBody>
                    <a:bodyPr/>
                    <a:lstStyle/>
                    <a:p>
                      <a:pPr marL="0" marR="0" algn="ctr">
                        <a:lnSpc>
                          <a:spcPct val="115000"/>
                        </a:lnSpc>
                        <a:spcBef>
                          <a:spcPts val="300"/>
                        </a:spcBef>
                        <a:spcAft>
                          <a:spcPts val="300"/>
                        </a:spcAft>
                      </a:pPr>
                      <a:r>
                        <a:rPr lang="en-US" sz="1200" dirty="0">
                          <a:effectLst/>
                        </a:rPr>
                        <a:t>60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868mV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9425562"/>
                  </a:ext>
                </a:extLst>
              </a:tr>
              <a:tr h="445923">
                <a:tc>
                  <a:txBody>
                    <a:bodyPr/>
                    <a:lstStyle/>
                    <a:p>
                      <a:pPr marL="0" marR="0" algn="ctr">
                        <a:lnSpc>
                          <a:spcPct val="115000"/>
                        </a:lnSpc>
                        <a:spcBef>
                          <a:spcPts val="300"/>
                        </a:spcBef>
                        <a:spcAft>
                          <a:spcPts val="300"/>
                        </a:spcAft>
                      </a:pPr>
                      <a:r>
                        <a:rPr lang="en-US" sz="1200" dirty="0">
                          <a:effectLst/>
                        </a:rPr>
                        <a:t>80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0V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9174102"/>
                  </a:ext>
                </a:extLst>
              </a:tr>
              <a:tr h="445923">
                <a:tc>
                  <a:txBody>
                    <a:bodyPr/>
                    <a:lstStyle/>
                    <a:p>
                      <a:pPr marL="0" marR="0" algn="ctr">
                        <a:lnSpc>
                          <a:spcPct val="115000"/>
                        </a:lnSpc>
                        <a:spcBef>
                          <a:spcPts val="300"/>
                        </a:spcBef>
                        <a:spcAft>
                          <a:spcPts val="300"/>
                        </a:spcAft>
                      </a:pPr>
                      <a:r>
                        <a:rPr lang="en-US" sz="1200" dirty="0">
                          <a:effectLst/>
                        </a:rPr>
                        <a:t>100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416mV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5812658"/>
                  </a:ext>
                </a:extLst>
              </a:tr>
            </a:tbl>
          </a:graphicData>
        </a:graphic>
      </p:graphicFrame>
    </p:spTree>
    <p:extLst>
      <p:ext uri="{BB962C8B-B14F-4D97-AF65-F5344CB8AC3E}">
        <p14:creationId xmlns:p14="http://schemas.microsoft.com/office/powerpoint/2010/main" val="1289889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AM Signals </a:t>
            </a:r>
          </a:p>
        </p:txBody>
      </p:sp>
      <p:pic>
        <p:nvPicPr>
          <p:cNvPr id="4" name="Picture 3">
            <a:extLst>
              <a:ext uri="{FF2B5EF4-FFF2-40B4-BE49-F238E27FC236}">
                <a16:creationId xmlns:a16="http://schemas.microsoft.com/office/drawing/2014/main" id="{7971F379-3564-441D-922C-C416F16B877E}"/>
              </a:ext>
            </a:extLst>
          </p:cNvPr>
          <p:cNvPicPr>
            <a:picLocks noChangeAspect="1"/>
          </p:cNvPicPr>
          <p:nvPr/>
        </p:nvPicPr>
        <p:blipFill>
          <a:blip r:embed="rId2"/>
          <a:stretch>
            <a:fillRect/>
          </a:stretch>
        </p:blipFill>
        <p:spPr>
          <a:xfrm>
            <a:off x="581192" y="2481008"/>
            <a:ext cx="6934200" cy="2261958"/>
          </a:xfrm>
          <a:prstGeom prst="rect">
            <a:avLst/>
          </a:prstGeom>
        </p:spPr>
      </p:pic>
      <p:sp>
        <p:nvSpPr>
          <p:cNvPr id="5" name="TextBox 4">
            <a:extLst>
              <a:ext uri="{FF2B5EF4-FFF2-40B4-BE49-F238E27FC236}">
                <a16:creationId xmlns:a16="http://schemas.microsoft.com/office/drawing/2014/main" id="{3AF71DA5-EA5E-422A-8E7F-50F0EBADA0B0}"/>
              </a:ext>
            </a:extLst>
          </p:cNvPr>
          <p:cNvSpPr txBox="1"/>
          <p:nvPr/>
        </p:nvSpPr>
        <p:spPr>
          <a:xfrm>
            <a:off x="643693" y="2157643"/>
            <a:ext cx="2955385" cy="3693319"/>
          </a:xfrm>
          <a:prstGeom prst="rect">
            <a:avLst/>
          </a:prstGeom>
          <a:noFill/>
        </p:spPr>
        <p:txBody>
          <a:bodyPr wrap="square" rtlCol="0">
            <a:spAutoFit/>
          </a:bodyPr>
          <a:lstStyle/>
          <a:p>
            <a:r>
              <a:rPr lang="en-US" dirty="0"/>
              <a:t>Oscilloscope screenshot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6" name="TextBox 5">
            <a:extLst>
              <a:ext uri="{FF2B5EF4-FFF2-40B4-BE49-F238E27FC236}">
                <a16:creationId xmlns:a16="http://schemas.microsoft.com/office/drawing/2014/main" id="{F42C71D0-3547-4CA2-BF27-CA6F27AEDE5D}"/>
              </a:ext>
            </a:extLst>
          </p:cNvPr>
          <p:cNvSpPr txBox="1"/>
          <p:nvPr/>
        </p:nvSpPr>
        <p:spPr>
          <a:xfrm>
            <a:off x="4374749" y="2157643"/>
            <a:ext cx="3772294" cy="2585323"/>
          </a:xfrm>
          <a:prstGeom prst="rect">
            <a:avLst/>
          </a:prstGeom>
          <a:noFill/>
        </p:spPr>
        <p:txBody>
          <a:bodyPr wrap="square" rtlCol="0">
            <a:spAutoFit/>
          </a:bodyPr>
          <a:lstStyle/>
          <a:p>
            <a:r>
              <a:rPr lang="en-US" dirty="0"/>
              <a:t>Spectrum Analyzer screenshot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7" name="Table 6">
            <a:extLst>
              <a:ext uri="{FF2B5EF4-FFF2-40B4-BE49-F238E27FC236}">
                <a16:creationId xmlns:a16="http://schemas.microsoft.com/office/drawing/2014/main" id="{B602A8BD-74F8-4F98-94FE-7EE2AA9F24B7}"/>
              </a:ext>
            </a:extLst>
          </p:cNvPr>
          <p:cNvGraphicFramePr>
            <a:graphicFrameLocks noGrp="1"/>
          </p:cNvGraphicFramePr>
          <p:nvPr>
            <p:extLst>
              <p:ext uri="{D42A27DB-BD31-4B8C-83A1-F6EECF244321}">
                <p14:modId xmlns:p14="http://schemas.microsoft.com/office/powerpoint/2010/main" val="3384202965"/>
              </p:ext>
            </p:extLst>
          </p:nvPr>
        </p:nvGraphicFramePr>
        <p:xfrm>
          <a:off x="6949440" y="4798771"/>
          <a:ext cx="4791456" cy="1591056"/>
        </p:xfrm>
        <a:graphic>
          <a:graphicData uri="http://schemas.openxmlformats.org/drawingml/2006/table">
            <a:tbl>
              <a:tblPr firstRow="1" firstCol="1" bandRow="1">
                <a:tableStyleId>{5C22544A-7EE6-4342-B048-85BDC9FD1C3A}</a:tableStyleId>
              </a:tblPr>
              <a:tblGrid>
                <a:gridCol w="2395270">
                  <a:extLst>
                    <a:ext uri="{9D8B030D-6E8A-4147-A177-3AD203B41FA5}">
                      <a16:colId xmlns:a16="http://schemas.microsoft.com/office/drawing/2014/main" val="3773361267"/>
                    </a:ext>
                  </a:extLst>
                </a:gridCol>
                <a:gridCol w="2396186">
                  <a:extLst>
                    <a:ext uri="{9D8B030D-6E8A-4147-A177-3AD203B41FA5}">
                      <a16:colId xmlns:a16="http://schemas.microsoft.com/office/drawing/2014/main" val="3948875591"/>
                    </a:ext>
                  </a:extLst>
                </a:gridCol>
              </a:tblGrid>
              <a:tr h="397764">
                <a:tc>
                  <a:txBody>
                    <a:bodyPr/>
                    <a:lstStyle/>
                    <a:p>
                      <a:pPr marL="0" marR="0" algn="ctr">
                        <a:lnSpc>
                          <a:spcPct val="115000"/>
                        </a:lnSpc>
                        <a:spcBef>
                          <a:spcPts val="0"/>
                        </a:spcBef>
                        <a:spcAft>
                          <a:spcPts val="0"/>
                        </a:spcAft>
                      </a:pPr>
                      <a:r>
                        <a:rPr lang="en-US" sz="1200" dirty="0">
                          <a:effectLst/>
                        </a:rPr>
                        <a:t>AM Modulation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Frequency (kHz)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4259114"/>
                  </a:ext>
                </a:extLst>
              </a:tr>
              <a:tr h="397764">
                <a:tc>
                  <a:txBody>
                    <a:bodyPr/>
                    <a:lstStyle/>
                    <a:p>
                      <a:pPr marL="0" marR="0">
                        <a:lnSpc>
                          <a:spcPct val="115000"/>
                        </a:lnSpc>
                        <a:spcBef>
                          <a:spcPts val="0"/>
                        </a:spcBef>
                        <a:spcAft>
                          <a:spcPts val="0"/>
                        </a:spcAft>
                      </a:pPr>
                      <a:r>
                        <a:rPr lang="en-US" sz="1200" dirty="0">
                          <a:effectLst/>
                        </a:rPr>
                        <a:t>Lower side band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90kHz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7195065"/>
                  </a:ext>
                </a:extLst>
              </a:tr>
              <a:tr h="397764">
                <a:tc>
                  <a:txBody>
                    <a:bodyPr/>
                    <a:lstStyle/>
                    <a:p>
                      <a:pPr marL="0" marR="0">
                        <a:lnSpc>
                          <a:spcPct val="115000"/>
                        </a:lnSpc>
                        <a:spcBef>
                          <a:spcPts val="0"/>
                        </a:spcBef>
                        <a:spcAft>
                          <a:spcPts val="0"/>
                        </a:spcAft>
                      </a:pPr>
                      <a:r>
                        <a:rPr lang="en-US" sz="1200">
                          <a:effectLst/>
                        </a:rPr>
                        <a:t>Carrier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100kHz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0991836"/>
                  </a:ext>
                </a:extLst>
              </a:tr>
              <a:tr h="397764">
                <a:tc>
                  <a:txBody>
                    <a:bodyPr/>
                    <a:lstStyle/>
                    <a:p>
                      <a:pPr marL="0" marR="0">
                        <a:lnSpc>
                          <a:spcPct val="115000"/>
                        </a:lnSpc>
                        <a:spcBef>
                          <a:spcPts val="0"/>
                        </a:spcBef>
                        <a:spcAft>
                          <a:spcPts val="0"/>
                        </a:spcAft>
                      </a:pPr>
                      <a:r>
                        <a:rPr lang="en-US" sz="1200">
                          <a:effectLst/>
                        </a:rPr>
                        <a:t>Upper side band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110kHz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5117150"/>
                  </a:ext>
                </a:extLst>
              </a:tr>
            </a:tbl>
          </a:graphicData>
        </a:graphic>
      </p:graphicFrame>
    </p:spTree>
    <p:extLst>
      <p:ext uri="{BB962C8B-B14F-4D97-AF65-F5344CB8AC3E}">
        <p14:creationId xmlns:p14="http://schemas.microsoft.com/office/powerpoint/2010/main" val="49048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Am signal cont.</a:t>
            </a:r>
          </a:p>
        </p:txBody>
      </p:sp>
      <p:sp>
        <p:nvSpPr>
          <p:cNvPr id="3" name="Content Placeholder 2">
            <a:extLst>
              <a:ext uri="{FF2B5EF4-FFF2-40B4-BE49-F238E27FC236}">
                <a16:creationId xmlns:a16="http://schemas.microsoft.com/office/drawing/2014/main" id="{CC327A9F-47B6-41D0-B0FD-8027CDFE83C5}"/>
              </a:ext>
            </a:extLst>
          </p:cNvPr>
          <p:cNvSpPr>
            <a:spLocks noGrp="1"/>
          </p:cNvSpPr>
          <p:nvPr>
            <p:ph idx="1"/>
          </p:nvPr>
        </p:nvSpPr>
        <p:spPr>
          <a:xfrm>
            <a:off x="420258" y="1894637"/>
            <a:ext cx="10720792" cy="423605"/>
          </a:xfrm>
        </p:spPr>
        <p:txBody>
          <a:bodyPr>
            <a:normAutofit fontScale="70000" lnSpcReduction="20000"/>
          </a:bodyPr>
          <a:lstStyle/>
          <a:p>
            <a:pPr marL="0" indent="0">
              <a:buNone/>
            </a:pPr>
            <a:r>
              <a:rPr lang="en-US" sz="1800" dirty="0">
                <a:effectLst/>
                <a:latin typeface="Calibri" panose="020F0502020204030204" pitchFamily="34" charset="0"/>
                <a:ea typeface="Calibri" panose="020F0502020204030204" pitchFamily="34" charset="0"/>
              </a:rPr>
              <a:t> </a:t>
            </a:r>
            <a:r>
              <a:rPr lang="en-US" sz="2600" dirty="0">
                <a:effectLst/>
                <a:latin typeface="Calibri" panose="020F0502020204030204" pitchFamily="34" charset="0"/>
                <a:ea typeface="Calibri" panose="020F0502020204030204" pitchFamily="34" charset="0"/>
              </a:rPr>
              <a:t>Equations for the carrier and modulating signals and plot the equation for the composite modulated signal V</a:t>
            </a:r>
            <a:r>
              <a:rPr lang="en-US" sz="2600" baseline="-25000" dirty="0">
                <a:effectLst/>
                <a:latin typeface="Calibri" panose="020F0502020204030204" pitchFamily="34" charset="0"/>
                <a:ea typeface="Calibri" panose="020F0502020204030204" pitchFamily="34" charset="0"/>
              </a:rPr>
              <a:t>AM .</a:t>
            </a:r>
            <a:endParaRPr lang="en-US" dirty="0"/>
          </a:p>
        </p:txBody>
      </p:sp>
      <p:sp>
        <p:nvSpPr>
          <p:cNvPr id="4" name="TextBox 3">
            <a:extLst>
              <a:ext uri="{FF2B5EF4-FFF2-40B4-BE49-F238E27FC236}">
                <a16:creationId xmlns:a16="http://schemas.microsoft.com/office/drawing/2014/main" id="{FE64348F-05EC-49F5-A33D-7EA1886D5D82}"/>
              </a:ext>
            </a:extLst>
          </p:cNvPr>
          <p:cNvSpPr txBox="1"/>
          <p:nvPr/>
        </p:nvSpPr>
        <p:spPr>
          <a:xfrm>
            <a:off x="581192" y="2318242"/>
            <a:ext cx="3421795" cy="923330"/>
          </a:xfrm>
          <a:prstGeom prst="rect">
            <a:avLst/>
          </a:prstGeom>
          <a:noFill/>
        </p:spPr>
        <p:txBody>
          <a:bodyPr wrap="square" rtlCol="0">
            <a:spAutoFit/>
          </a:bodyPr>
          <a:lstStyle/>
          <a:p>
            <a:r>
              <a:rPr lang="en-US" dirty="0"/>
              <a:t>Equations here:</a:t>
            </a:r>
          </a:p>
          <a:p>
            <a:r>
              <a:rPr lang="en-US" dirty="0"/>
              <a:t>Carrier -</a:t>
            </a:r>
          </a:p>
          <a:p>
            <a:r>
              <a:rPr lang="en-US" dirty="0"/>
              <a:t>Modulating- </a:t>
            </a:r>
          </a:p>
        </p:txBody>
      </p:sp>
      <p:pic>
        <p:nvPicPr>
          <p:cNvPr id="5" name="Picture 4">
            <a:extLst>
              <a:ext uri="{FF2B5EF4-FFF2-40B4-BE49-F238E27FC236}">
                <a16:creationId xmlns:a16="http://schemas.microsoft.com/office/drawing/2014/main" id="{0C3FA215-CC90-4504-A137-6483B458F653}"/>
              </a:ext>
            </a:extLst>
          </p:cNvPr>
          <p:cNvPicPr>
            <a:picLocks noChangeAspect="1"/>
          </p:cNvPicPr>
          <p:nvPr/>
        </p:nvPicPr>
        <p:blipFill>
          <a:blip r:embed="rId2"/>
          <a:stretch>
            <a:fillRect/>
          </a:stretch>
        </p:blipFill>
        <p:spPr>
          <a:xfrm>
            <a:off x="1823542" y="2948101"/>
            <a:ext cx="1000125" cy="333375"/>
          </a:xfrm>
          <a:prstGeom prst="rect">
            <a:avLst/>
          </a:prstGeom>
        </p:spPr>
      </p:pic>
      <p:pic>
        <p:nvPicPr>
          <p:cNvPr id="6" name="Picture 5">
            <a:extLst>
              <a:ext uri="{FF2B5EF4-FFF2-40B4-BE49-F238E27FC236}">
                <a16:creationId xmlns:a16="http://schemas.microsoft.com/office/drawing/2014/main" id="{76A87B5D-2DCA-4D03-BA2C-7C66FD5F9C5B}"/>
              </a:ext>
            </a:extLst>
          </p:cNvPr>
          <p:cNvPicPr>
            <a:picLocks noChangeAspect="1"/>
          </p:cNvPicPr>
          <p:nvPr/>
        </p:nvPicPr>
        <p:blipFill>
          <a:blip r:embed="rId3"/>
          <a:stretch>
            <a:fillRect/>
          </a:stretch>
        </p:blipFill>
        <p:spPr>
          <a:xfrm>
            <a:off x="1555090" y="2671740"/>
            <a:ext cx="1100328" cy="334882"/>
          </a:xfrm>
          <a:prstGeom prst="rect">
            <a:avLst/>
          </a:prstGeom>
        </p:spPr>
      </p:pic>
      <p:pic>
        <p:nvPicPr>
          <p:cNvPr id="7" name="Picture 6">
            <a:extLst>
              <a:ext uri="{FF2B5EF4-FFF2-40B4-BE49-F238E27FC236}">
                <a16:creationId xmlns:a16="http://schemas.microsoft.com/office/drawing/2014/main" id="{37318182-1246-47EF-95EB-A5AD02281B81}"/>
              </a:ext>
            </a:extLst>
          </p:cNvPr>
          <p:cNvPicPr>
            <a:picLocks noChangeAspect="1"/>
          </p:cNvPicPr>
          <p:nvPr/>
        </p:nvPicPr>
        <p:blipFill>
          <a:blip r:embed="rId4"/>
          <a:stretch>
            <a:fillRect/>
          </a:stretch>
        </p:blipFill>
        <p:spPr>
          <a:xfrm>
            <a:off x="2572618" y="3360120"/>
            <a:ext cx="7046763" cy="2858692"/>
          </a:xfrm>
          <a:prstGeom prst="rect">
            <a:avLst/>
          </a:prstGeom>
        </p:spPr>
      </p:pic>
    </p:spTree>
    <p:extLst>
      <p:ext uri="{BB962C8B-B14F-4D97-AF65-F5344CB8AC3E}">
        <p14:creationId xmlns:p14="http://schemas.microsoft.com/office/powerpoint/2010/main" val="250507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Fm signals </a:t>
            </a:r>
          </a:p>
        </p:txBody>
      </p:sp>
      <p:pic>
        <p:nvPicPr>
          <p:cNvPr id="4" name="Picture 3">
            <a:extLst>
              <a:ext uri="{FF2B5EF4-FFF2-40B4-BE49-F238E27FC236}">
                <a16:creationId xmlns:a16="http://schemas.microsoft.com/office/drawing/2014/main" id="{F92E652E-CB94-48B7-A06E-D4726582B632}"/>
              </a:ext>
            </a:extLst>
          </p:cNvPr>
          <p:cNvPicPr>
            <a:picLocks noChangeAspect="1"/>
          </p:cNvPicPr>
          <p:nvPr/>
        </p:nvPicPr>
        <p:blipFill>
          <a:blip r:embed="rId2"/>
          <a:stretch>
            <a:fillRect/>
          </a:stretch>
        </p:blipFill>
        <p:spPr>
          <a:xfrm>
            <a:off x="2352576" y="2442802"/>
            <a:ext cx="7486847" cy="2629142"/>
          </a:xfrm>
          <a:prstGeom prst="rect">
            <a:avLst/>
          </a:prstGeom>
        </p:spPr>
      </p:pic>
      <p:sp>
        <p:nvSpPr>
          <p:cNvPr id="5" name="TextBox 4">
            <a:extLst>
              <a:ext uri="{FF2B5EF4-FFF2-40B4-BE49-F238E27FC236}">
                <a16:creationId xmlns:a16="http://schemas.microsoft.com/office/drawing/2014/main" id="{139574BE-FB90-4226-8A03-32D2CB24D486}"/>
              </a:ext>
            </a:extLst>
          </p:cNvPr>
          <p:cNvSpPr txBox="1"/>
          <p:nvPr/>
        </p:nvSpPr>
        <p:spPr>
          <a:xfrm>
            <a:off x="2287830" y="2114093"/>
            <a:ext cx="2979114" cy="3693319"/>
          </a:xfrm>
          <a:prstGeom prst="rect">
            <a:avLst/>
          </a:prstGeom>
          <a:noFill/>
        </p:spPr>
        <p:txBody>
          <a:bodyPr wrap="square" rtlCol="0">
            <a:spAutoFit/>
          </a:bodyPr>
          <a:lstStyle/>
          <a:p>
            <a:r>
              <a:rPr lang="en-US" dirty="0"/>
              <a:t>Oscilloscope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6" name="TextBox 5">
            <a:extLst>
              <a:ext uri="{FF2B5EF4-FFF2-40B4-BE49-F238E27FC236}">
                <a16:creationId xmlns:a16="http://schemas.microsoft.com/office/drawing/2014/main" id="{E51489B6-78E8-41B9-8CAC-431889FE4FFC}"/>
              </a:ext>
            </a:extLst>
          </p:cNvPr>
          <p:cNvSpPr txBox="1"/>
          <p:nvPr/>
        </p:nvSpPr>
        <p:spPr>
          <a:xfrm>
            <a:off x="6303828" y="2114093"/>
            <a:ext cx="3772294" cy="3970318"/>
          </a:xfrm>
          <a:prstGeom prst="rect">
            <a:avLst/>
          </a:prstGeom>
          <a:noFill/>
        </p:spPr>
        <p:txBody>
          <a:bodyPr wrap="square" rtlCol="0">
            <a:spAutoFit/>
          </a:bodyPr>
          <a:lstStyle/>
          <a:p>
            <a:r>
              <a:rPr lang="en-US" dirty="0"/>
              <a:t>Spectrum Analyzer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sz="1800" dirty="0">
                <a:effectLst/>
                <a:latin typeface="Calibri" panose="020F0502020204030204" pitchFamily="34" charset="0"/>
                <a:ea typeface="Calibri" panose="020F0502020204030204" pitchFamily="34" charset="0"/>
              </a:rPr>
              <a:t>What’s the carrier frequency?</a:t>
            </a:r>
            <a:endParaRPr lang="en-US" dirty="0">
              <a:latin typeface="Calibri" panose="020F0502020204030204" pitchFamily="34" charset="0"/>
            </a:endParaRPr>
          </a:p>
          <a:p>
            <a:endParaRPr lang="en-US" dirty="0"/>
          </a:p>
          <a:p>
            <a:r>
              <a:rPr lang="en-US" b="1" dirty="0"/>
              <a:t>The carrier frequency is 100kHz. </a:t>
            </a:r>
          </a:p>
        </p:txBody>
      </p:sp>
    </p:spTree>
    <p:extLst>
      <p:ext uri="{BB962C8B-B14F-4D97-AF65-F5344CB8AC3E}">
        <p14:creationId xmlns:p14="http://schemas.microsoft.com/office/powerpoint/2010/main" val="1512886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10EBFF-2067-4D22-8E6F-EB9D10399A34}"/>
              </a:ext>
            </a:extLst>
          </p:cNvPr>
          <p:cNvSpPr>
            <a:spLocks noGrp="1"/>
          </p:cNvSpPr>
          <p:nvPr>
            <p:ph type="ctrTitle"/>
          </p:nvPr>
        </p:nvSpPr>
        <p:spPr>
          <a:xfrm>
            <a:off x="-125578" y="1352979"/>
            <a:ext cx="12443155" cy="1720033"/>
          </a:xfrm>
        </p:spPr>
        <p:txBody>
          <a:bodyPr>
            <a:normAutofit/>
          </a:bodyPr>
          <a:lstStyle/>
          <a:p>
            <a:pPr algn="ctr"/>
            <a:r>
              <a:rPr lang="en-US" dirty="0"/>
              <a:t>Pulse code modulation (pcm) and line codes</a:t>
            </a:r>
          </a:p>
        </p:txBody>
      </p:sp>
    </p:spTree>
    <p:extLst>
      <p:ext uri="{BB962C8B-B14F-4D97-AF65-F5344CB8AC3E}">
        <p14:creationId xmlns:p14="http://schemas.microsoft.com/office/powerpoint/2010/main" val="2570850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20C8-878B-4EAC-AE09-41A3ADBF10D7}"/>
              </a:ext>
            </a:extLst>
          </p:cNvPr>
          <p:cNvSpPr>
            <a:spLocks noGrp="1"/>
          </p:cNvSpPr>
          <p:nvPr>
            <p:ph type="title"/>
          </p:nvPr>
        </p:nvSpPr>
        <p:spPr/>
        <p:txBody>
          <a:bodyPr/>
          <a:lstStyle/>
          <a:p>
            <a:pPr algn="ctr"/>
            <a:r>
              <a:rPr lang="en-US" dirty="0"/>
              <a:t>Pulse code modulation (PCM)</a:t>
            </a:r>
          </a:p>
        </p:txBody>
      </p:sp>
      <p:pic>
        <p:nvPicPr>
          <p:cNvPr id="4" name="Picture 3">
            <a:extLst>
              <a:ext uri="{FF2B5EF4-FFF2-40B4-BE49-F238E27FC236}">
                <a16:creationId xmlns:a16="http://schemas.microsoft.com/office/drawing/2014/main" id="{F99E2D45-2E2D-4D5B-9289-1BE41DDCBA45}"/>
              </a:ext>
            </a:extLst>
          </p:cNvPr>
          <p:cNvPicPr>
            <a:picLocks noChangeAspect="1"/>
          </p:cNvPicPr>
          <p:nvPr/>
        </p:nvPicPr>
        <p:blipFill>
          <a:blip r:embed="rId2"/>
          <a:stretch>
            <a:fillRect/>
          </a:stretch>
        </p:blipFill>
        <p:spPr>
          <a:xfrm>
            <a:off x="1676400" y="3201686"/>
            <a:ext cx="8839200" cy="3334549"/>
          </a:xfrm>
          <a:prstGeom prst="rect">
            <a:avLst/>
          </a:prstGeom>
        </p:spPr>
      </p:pic>
      <p:sp>
        <p:nvSpPr>
          <p:cNvPr id="6" name="TextBox 5">
            <a:extLst>
              <a:ext uri="{FF2B5EF4-FFF2-40B4-BE49-F238E27FC236}">
                <a16:creationId xmlns:a16="http://schemas.microsoft.com/office/drawing/2014/main" id="{4DFC1BDA-B67E-499D-BED1-B8CC96A4B8B8}"/>
              </a:ext>
            </a:extLst>
          </p:cNvPr>
          <p:cNvSpPr txBox="1"/>
          <p:nvPr/>
        </p:nvSpPr>
        <p:spPr>
          <a:xfrm>
            <a:off x="3165654" y="1884801"/>
            <a:ext cx="6097218" cy="1200329"/>
          </a:xfrm>
          <a:prstGeom prst="rect">
            <a:avLst/>
          </a:prstGeom>
          <a:noFill/>
        </p:spPr>
        <p:txBody>
          <a:bodyPr wrap="square">
            <a:spAutoFit/>
          </a:bodyPr>
          <a:lstStyle/>
          <a:p>
            <a:pPr marL="0" indent="0">
              <a:buNone/>
            </a:pPr>
            <a:r>
              <a:rPr lang="en-US" sz="1800" dirty="0">
                <a:effectLst/>
                <a:ea typeface="Calibri" panose="020F0502020204030204" pitchFamily="34" charset="0"/>
                <a:cs typeface="Times New Roman"/>
              </a:rPr>
              <a:t>The first screenshot shows the Oscilloscope-XSC1 display with the analog input signal and sampling clock at the input to the ADC. The second screenshot shows the Oscilloscope-XSC2 display with the output of the DAC.</a:t>
            </a:r>
            <a:r>
              <a:rPr lang="en-US" sz="1800" dirty="0">
                <a:ea typeface="Calibri" panose="020F0502020204030204" pitchFamily="34" charset="0"/>
                <a:cs typeface="Times New Roman"/>
              </a:rPr>
              <a:t> </a:t>
            </a:r>
            <a:endParaRPr lang="en-US" sz="1800" dirty="0"/>
          </a:p>
        </p:txBody>
      </p:sp>
    </p:spTree>
    <p:extLst>
      <p:ext uri="{BB962C8B-B14F-4D97-AF65-F5344CB8AC3E}">
        <p14:creationId xmlns:p14="http://schemas.microsoft.com/office/powerpoint/2010/main" val="289240161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586370-B0FB-4108-8B4F-329716A22E3A}">
  <ds:schemaRefs>
    <ds:schemaRef ds:uri="http://schemas.microsoft.com/sharepoint/v3/contenttype/forms"/>
  </ds:schemaRefs>
</ds:datastoreItem>
</file>

<file path=customXml/itemProps2.xml><?xml version="1.0" encoding="utf-8"?>
<ds:datastoreItem xmlns:ds="http://schemas.openxmlformats.org/officeDocument/2006/customXml" ds:itemID="{55B48092-4A2C-4E16-B971-9ACADFFF69E4}">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E503B719-B9A6-4DC9-AA9D-06F16B758B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Tech design</Template>
  <TotalTime>181</TotalTime>
  <Words>1314</Words>
  <Application>Microsoft Office PowerPoint</Application>
  <PresentationFormat>Widescreen</PresentationFormat>
  <Paragraphs>202</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Cambria Math</vt:lpstr>
      <vt:lpstr>Gill Sans MT</vt:lpstr>
      <vt:lpstr>Wingdings 2</vt:lpstr>
      <vt:lpstr>Dividend</vt:lpstr>
      <vt:lpstr>NETW 310</vt:lpstr>
      <vt:lpstr>Introduction </vt:lpstr>
      <vt:lpstr>Baseband Signals and am/fm signals </vt:lpstr>
      <vt:lpstr>Baseband signals </vt:lpstr>
      <vt:lpstr>AM Signals </vt:lpstr>
      <vt:lpstr>Am signal cont.</vt:lpstr>
      <vt:lpstr>Fm signals </vt:lpstr>
      <vt:lpstr>Pulse code modulation (pcm) and line codes</vt:lpstr>
      <vt:lpstr>Pulse code modulation (PCM)</vt:lpstr>
      <vt:lpstr>Pulse code modulation (PCM)</vt:lpstr>
      <vt:lpstr>Line codes </vt:lpstr>
      <vt:lpstr>Cables and structured cabling </vt:lpstr>
      <vt:lpstr>Cables and structured cabling questions </vt:lpstr>
      <vt:lpstr>Antenna gain and free space path loss</vt:lpstr>
      <vt:lpstr>PowerPoint Presentation</vt:lpstr>
      <vt:lpstr>Free Space Path Loss</vt:lpstr>
      <vt:lpstr>Free Space Path Loss Cont.</vt:lpstr>
      <vt:lpstr>Bit Error rate of fading channels</vt:lpstr>
      <vt:lpstr>AWGN Channel and Rician Channel </vt:lpstr>
      <vt:lpstr>AWGN Channel and Rician Channel </vt:lpstr>
      <vt:lpstr>Challenges </vt:lpstr>
      <vt:lpstr>Career skills obtained </vt:lpstr>
      <vt:lpstr>Conclusion</vt:lpstr>
      <vt:lpstr>References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 310</dc:title>
  <dc:creator>Patrick Norris</dc:creator>
  <cp:lastModifiedBy>Patrick Norris</cp:lastModifiedBy>
  <cp:revision>2</cp:revision>
  <dcterms:created xsi:type="dcterms:W3CDTF">2021-10-18T21:43:46Z</dcterms:created>
  <dcterms:modified xsi:type="dcterms:W3CDTF">2021-10-20T01:05:35Z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