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77" r:id="rId5"/>
    <p:sldId id="279" r:id="rId6"/>
    <p:sldId id="27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80" r:id="rId26"/>
    <p:sldId id="281" r:id="rId27"/>
    <p:sldId id="28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k Norris" initials="PN" lastIdx="1" clrIdx="0">
    <p:extLst>
      <p:ext uri="{19B8F6BF-5375-455C-9EA6-DF929625EA0E}">
        <p15:presenceInfo xmlns:p15="http://schemas.microsoft.com/office/powerpoint/2012/main" userId="937110df3e02513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4" d="100"/>
          <a:sy n="104" d="100"/>
        </p:scale>
        <p:origin x="138"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0-24T22:49:25.916" idx="1">
    <p:pos x="10" y="10"/>
    <p:text/>
    <p:extLst>
      <p:ext uri="{C676402C-5697-4E1C-873F-D02D1690AC5C}">
        <p15:threadingInfo xmlns:p15="http://schemas.microsoft.com/office/powerpoint/2012/main" timeZoneBias="24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10/25/2019</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10/25/2019</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EB7A1-6163-46A6-97B4-C4E582F108FF}"/>
              </a:ext>
            </a:extLst>
          </p:cNvPr>
          <p:cNvSpPr>
            <a:spLocks noGrp="1"/>
          </p:cNvSpPr>
          <p:nvPr>
            <p:ph type="ctrTitle"/>
          </p:nvPr>
        </p:nvSpPr>
        <p:spPr/>
        <p:txBody>
          <a:bodyPr/>
          <a:lstStyle/>
          <a:p>
            <a:r>
              <a:rPr lang="en-US" dirty="0"/>
              <a:t>CEIS 101</a:t>
            </a:r>
            <a:br>
              <a:rPr lang="en-US" dirty="0"/>
            </a:br>
            <a:r>
              <a:rPr lang="en-US" dirty="0"/>
              <a:t>IoT Home Security System</a:t>
            </a:r>
          </a:p>
        </p:txBody>
      </p:sp>
      <p:sp>
        <p:nvSpPr>
          <p:cNvPr id="3" name="Subtitle 2">
            <a:extLst>
              <a:ext uri="{FF2B5EF4-FFF2-40B4-BE49-F238E27FC236}">
                <a16:creationId xmlns:a16="http://schemas.microsoft.com/office/drawing/2014/main" id="{B7EE27E1-5D96-471F-88DD-821BBBFAA3CC}"/>
              </a:ext>
            </a:extLst>
          </p:cNvPr>
          <p:cNvSpPr>
            <a:spLocks noGrp="1"/>
          </p:cNvSpPr>
          <p:nvPr>
            <p:ph type="subTitle" idx="1"/>
          </p:nvPr>
        </p:nvSpPr>
        <p:spPr/>
        <p:txBody>
          <a:bodyPr/>
          <a:lstStyle/>
          <a:p>
            <a:r>
              <a:rPr lang="en-US" dirty="0"/>
              <a:t>By: Patrick Norris</a:t>
            </a:r>
          </a:p>
        </p:txBody>
      </p:sp>
    </p:spTree>
    <p:extLst>
      <p:ext uri="{BB962C8B-B14F-4D97-AF65-F5344CB8AC3E}">
        <p14:creationId xmlns:p14="http://schemas.microsoft.com/office/powerpoint/2010/main" val="4094159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48F1A-C52E-4CD7-B859-389A3F7C807B}"/>
              </a:ext>
            </a:extLst>
          </p:cNvPr>
          <p:cNvSpPr>
            <a:spLocks noGrp="1"/>
          </p:cNvSpPr>
          <p:nvPr>
            <p:ph type="title"/>
          </p:nvPr>
        </p:nvSpPr>
        <p:spPr>
          <a:xfrm>
            <a:off x="1484307" y="-125541"/>
            <a:ext cx="10018713" cy="1752599"/>
          </a:xfrm>
        </p:spPr>
        <p:txBody>
          <a:bodyPr/>
          <a:lstStyle/>
          <a:p>
            <a:r>
              <a:rPr lang="en-US" dirty="0"/>
              <a:t>Arduino Circuit </a:t>
            </a:r>
          </a:p>
        </p:txBody>
      </p:sp>
      <p:pic>
        <p:nvPicPr>
          <p:cNvPr id="4" name="Content Placeholder 3">
            <a:extLst>
              <a:ext uri="{FF2B5EF4-FFF2-40B4-BE49-F238E27FC236}">
                <a16:creationId xmlns:a16="http://schemas.microsoft.com/office/drawing/2014/main" id="{3E21B56A-BB88-4C12-AF6C-837381C821A3}"/>
              </a:ext>
            </a:extLst>
          </p:cNvPr>
          <p:cNvPicPr>
            <a:picLocks noGrp="1" noChangeAspect="1"/>
          </p:cNvPicPr>
          <p:nvPr>
            <p:ph idx="1"/>
          </p:nvPr>
        </p:nvPicPr>
        <p:blipFill>
          <a:blip r:embed="rId2"/>
          <a:stretch>
            <a:fillRect/>
          </a:stretch>
        </p:blipFill>
        <p:spPr>
          <a:xfrm rot="16200000">
            <a:off x="4513180" y="848703"/>
            <a:ext cx="3960969" cy="4683489"/>
          </a:xfrm>
          <a:prstGeom prst="rect">
            <a:avLst/>
          </a:prstGeom>
        </p:spPr>
      </p:pic>
      <p:sp>
        <p:nvSpPr>
          <p:cNvPr id="6" name="TextBox 5">
            <a:extLst>
              <a:ext uri="{FF2B5EF4-FFF2-40B4-BE49-F238E27FC236}">
                <a16:creationId xmlns:a16="http://schemas.microsoft.com/office/drawing/2014/main" id="{882B6A1B-7D50-4C23-BA29-9DC0C7D3CFBB}"/>
              </a:ext>
            </a:extLst>
          </p:cNvPr>
          <p:cNvSpPr txBox="1"/>
          <p:nvPr/>
        </p:nvSpPr>
        <p:spPr>
          <a:xfrm>
            <a:off x="4463715" y="5414211"/>
            <a:ext cx="4130842" cy="369332"/>
          </a:xfrm>
          <a:prstGeom prst="rect">
            <a:avLst/>
          </a:prstGeom>
          <a:noFill/>
        </p:spPr>
        <p:txBody>
          <a:bodyPr wrap="square" rtlCol="0">
            <a:spAutoFit/>
          </a:bodyPr>
          <a:lstStyle/>
          <a:p>
            <a:r>
              <a:rPr lang="en-US" dirty="0"/>
              <a:t>This is the Arduino running the blink code</a:t>
            </a:r>
          </a:p>
        </p:txBody>
      </p:sp>
    </p:spTree>
    <p:extLst>
      <p:ext uri="{BB962C8B-B14F-4D97-AF65-F5344CB8AC3E}">
        <p14:creationId xmlns:p14="http://schemas.microsoft.com/office/powerpoint/2010/main" val="1990330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1E1C1-A24D-4B99-BB48-940295CD1E90}"/>
              </a:ext>
            </a:extLst>
          </p:cNvPr>
          <p:cNvSpPr>
            <a:spLocks noGrp="1"/>
          </p:cNvSpPr>
          <p:nvPr>
            <p:ph type="title"/>
          </p:nvPr>
        </p:nvSpPr>
        <p:spPr/>
        <p:txBody>
          <a:bodyPr/>
          <a:lstStyle/>
          <a:p>
            <a:r>
              <a:rPr lang="en-US" dirty="0"/>
              <a:t>Adding Buzzer and Motion Detector </a:t>
            </a:r>
          </a:p>
        </p:txBody>
      </p:sp>
      <p:sp>
        <p:nvSpPr>
          <p:cNvPr id="3" name="Content Placeholder 2">
            <a:extLst>
              <a:ext uri="{FF2B5EF4-FFF2-40B4-BE49-F238E27FC236}">
                <a16:creationId xmlns:a16="http://schemas.microsoft.com/office/drawing/2014/main" id="{8EBF7EA8-29E2-452F-8054-7EFC2B1632E2}"/>
              </a:ext>
            </a:extLst>
          </p:cNvPr>
          <p:cNvSpPr>
            <a:spLocks noGrp="1"/>
          </p:cNvSpPr>
          <p:nvPr>
            <p:ph idx="1"/>
          </p:nvPr>
        </p:nvSpPr>
        <p:spPr>
          <a:xfrm>
            <a:off x="1484310" y="1965159"/>
            <a:ext cx="10018713" cy="3826042"/>
          </a:xfrm>
        </p:spPr>
        <p:txBody>
          <a:bodyPr/>
          <a:lstStyle/>
          <a:p>
            <a:r>
              <a:rPr lang="en-US" dirty="0"/>
              <a:t>The next thing that was conducted was adding the buzzer and motion detector </a:t>
            </a:r>
          </a:p>
          <a:p>
            <a:r>
              <a:rPr lang="en-US" dirty="0"/>
              <a:t>With this the code had to be changed and updated</a:t>
            </a:r>
          </a:p>
          <a:p>
            <a:r>
              <a:rPr lang="en-US" dirty="0"/>
              <a:t>With the Arduino IDE setup() function, it tells the board what items are where and what to do; then runs on a loop. </a:t>
            </a:r>
          </a:p>
        </p:txBody>
      </p:sp>
    </p:spTree>
    <p:extLst>
      <p:ext uri="{BB962C8B-B14F-4D97-AF65-F5344CB8AC3E}">
        <p14:creationId xmlns:p14="http://schemas.microsoft.com/office/powerpoint/2010/main" val="1732980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4DA12-40B1-4A2D-86EB-9167C544C435}"/>
              </a:ext>
            </a:extLst>
          </p:cNvPr>
          <p:cNvSpPr>
            <a:spLocks noGrp="1"/>
          </p:cNvSpPr>
          <p:nvPr>
            <p:ph type="title"/>
          </p:nvPr>
        </p:nvSpPr>
        <p:spPr>
          <a:xfrm>
            <a:off x="1588585" y="228600"/>
            <a:ext cx="10018713" cy="1752599"/>
          </a:xfrm>
        </p:spPr>
        <p:txBody>
          <a:bodyPr/>
          <a:lstStyle/>
          <a:p>
            <a:r>
              <a:rPr lang="en-US" dirty="0"/>
              <a:t>Circuit with Buzzer and Motion Detector </a:t>
            </a:r>
          </a:p>
        </p:txBody>
      </p:sp>
      <p:pic>
        <p:nvPicPr>
          <p:cNvPr id="4" name="Content Placeholder 3">
            <a:extLst>
              <a:ext uri="{FF2B5EF4-FFF2-40B4-BE49-F238E27FC236}">
                <a16:creationId xmlns:a16="http://schemas.microsoft.com/office/drawing/2014/main" id="{27D0C0AB-9F6C-472E-9D3A-6DDBB36C407D}"/>
              </a:ext>
            </a:extLst>
          </p:cNvPr>
          <p:cNvPicPr>
            <a:picLocks noGrp="1" noChangeAspect="1"/>
          </p:cNvPicPr>
          <p:nvPr>
            <p:ph idx="1"/>
          </p:nvPr>
        </p:nvPicPr>
        <p:blipFill>
          <a:blip r:embed="rId2"/>
          <a:stretch>
            <a:fillRect/>
          </a:stretch>
        </p:blipFill>
        <p:spPr>
          <a:xfrm>
            <a:off x="4016303" y="1981199"/>
            <a:ext cx="5163275" cy="3497178"/>
          </a:xfrm>
          <a:prstGeom prst="rect">
            <a:avLst/>
          </a:prstGeom>
        </p:spPr>
      </p:pic>
    </p:spTree>
    <p:extLst>
      <p:ext uri="{BB962C8B-B14F-4D97-AF65-F5344CB8AC3E}">
        <p14:creationId xmlns:p14="http://schemas.microsoft.com/office/powerpoint/2010/main" val="3819504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3A2CE-E377-4FBF-BF7D-189BE0C5B21F}"/>
              </a:ext>
            </a:extLst>
          </p:cNvPr>
          <p:cNvSpPr>
            <a:spLocks noGrp="1"/>
          </p:cNvSpPr>
          <p:nvPr>
            <p:ph type="title"/>
          </p:nvPr>
        </p:nvSpPr>
        <p:spPr>
          <a:xfrm>
            <a:off x="1086642" y="0"/>
            <a:ext cx="10018713" cy="1283367"/>
          </a:xfrm>
        </p:spPr>
        <p:txBody>
          <a:bodyPr/>
          <a:lstStyle/>
          <a:p>
            <a:r>
              <a:rPr lang="en-US" dirty="0"/>
              <a:t>Code with Buzzer and Motion Detector</a:t>
            </a:r>
          </a:p>
        </p:txBody>
      </p:sp>
      <p:pic>
        <p:nvPicPr>
          <p:cNvPr id="4" name="Content Placeholder 3">
            <a:extLst>
              <a:ext uri="{FF2B5EF4-FFF2-40B4-BE49-F238E27FC236}">
                <a16:creationId xmlns:a16="http://schemas.microsoft.com/office/drawing/2014/main" id="{F2B12A0F-E4D7-4667-A8DC-257F8CBAB82F}"/>
              </a:ext>
            </a:extLst>
          </p:cNvPr>
          <p:cNvPicPr>
            <a:picLocks noGrp="1" noChangeAspect="1"/>
          </p:cNvPicPr>
          <p:nvPr>
            <p:ph idx="1"/>
          </p:nvPr>
        </p:nvPicPr>
        <p:blipFill>
          <a:blip r:embed="rId2"/>
          <a:stretch>
            <a:fillRect/>
          </a:stretch>
        </p:blipFill>
        <p:spPr>
          <a:xfrm>
            <a:off x="2856852" y="1210515"/>
            <a:ext cx="6478292" cy="4436969"/>
          </a:xfrm>
          <a:prstGeom prst="rect">
            <a:avLst/>
          </a:prstGeom>
        </p:spPr>
      </p:pic>
    </p:spTree>
    <p:extLst>
      <p:ext uri="{BB962C8B-B14F-4D97-AF65-F5344CB8AC3E}">
        <p14:creationId xmlns:p14="http://schemas.microsoft.com/office/powerpoint/2010/main" val="1725092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F0D42-267A-4AF4-8722-F024C22DFBC7}"/>
              </a:ext>
            </a:extLst>
          </p:cNvPr>
          <p:cNvSpPr>
            <a:spLocks noGrp="1"/>
          </p:cNvSpPr>
          <p:nvPr>
            <p:ph type="title"/>
          </p:nvPr>
        </p:nvSpPr>
        <p:spPr>
          <a:xfrm>
            <a:off x="1564521" y="84221"/>
            <a:ext cx="10018713" cy="1752599"/>
          </a:xfrm>
        </p:spPr>
        <p:txBody>
          <a:bodyPr/>
          <a:lstStyle/>
          <a:p>
            <a:r>
              <a:rPr lang="en-US" dirty="0"/>
              <a:t>Code Explanation</a:t>
            </a:r>
          </a:p>
        </p:txBody>
      </p:sp>
      <p:sp>
        <p:nvSpPr>
          <p:cNvPr id="3" name="Content Placeholder 2">
            <a:extLst>
              <a:ext uri="{FF2B5EF4-FFF2-40B4-BE49-F238E27FC236}">
                <a16:creationId xmlns:a16="http://schemas.microsoft.com/office/drawing/2014/main" id="{8BF79527-D80D-485B-99D1-4A9E1F2DAF9C}"/>
              </a:ext>
            </a:extLst>
          </p:cNvPr>
          <p:cNvSpPr>
            <a:spLocks noGrp="1"/>
          </p:cNvSpPr>
          <p:nvPr>
            <p:ph idx="1"/>
          </p:nvPr>
        </p:nvSpPr>
        <p:spPr/>
        <p:txBody>
          <a:bodyPr/>
          <a:lstStyle/>
          <a:p>
            <a:r>
              <a:rPr lang="en-US" dirty="0"/>
              <a:t>The input pin is pin 8 (PIR sensor). The output pin is pin 7 (buzzer pin). This is known by the code that is written as the sensor is giving the input of motion or no motion the buzzer will give the output of noise or no noise depending on pin 8.</a:t>
            </a:r>
          </a:p>
          <a:p>
            <a:r>
              <a:rPr lang="en-US" dirty="0"/>
              <a:t>The setup function runs only one time to tell the board what is what and the loop is where it uses the setup to tell what to do if this or if that.</a:t>
            </a:r>
          </a:p>
          <a:p>
            <a:endParaRPr lang="en-US" dirty="0"/>
          </a:p>
        </p:txBody>
      </p:sp>
    </p:spTree>
    <p:extLst>
      <p:ext uri="{BB962C8B-B14F-4D97-AF65-F5344CB8AC3E}">
        <p14:creationId xmlns:p14="http://schemas.microsoft.com/office/powerpoint/2010/main" val="3658913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61883-64A6-4E65-B08A-023F38E18E2B}"/>
              </a:ext>
            </a:extLst>
          </p:cNvPr>
          <p:cNvSpPr>
            <a:spLocks noGrp="1"/>
          </p:cNvSpPr>
          <p:nvPr>
            <p:ph type="title"/>
          </p:nvPr>
        </p:nvSpPr>
        <p:spPr>
          <a:xfrm>
            <a:off x="4632366" y="0"/>
            <a:ext cx="2927268" cy="753978"/>
          </a:xfrm>
        </p:spPr>
        <p:txBody>
          <a:bodyPr/>
          <a:lstStyle/>
          <a:p>
            <a:r>
              <a:rPr lang="en-US" dirty="0"/>
              <a:t>Data Display </a:t>
            </a:r>
          </a:p>
        </p:txBody>
      </p:sp>
      <p:sp>
        <p:nvSpPr>
          <p:cNvPr id="3" name="Content Placeholder 2">
            <a:extLst>
              <a:ext uri="{FF2B5EF4-FFF2-40B4-BE49-F238E27FC236}">
                <a16:creationId xmlns:a16="http://schemas.microsoft.com/office/drawing/2014/main" id="{6F500B1C-0C83-45AD-B4F1-FC9D24DDF47C}"/>
              </a:ext>
            </a:extLst>
          </p:cNvPr>
          <p:cNvSpPr>
            <a:spLocks noGrp="1"/>
          </p:cNvSpPr>
          <p:nvPr>
            <p:ph idx="1"/>
          </p:nvPr>
        </p:nvSpPr>
        <p:spPr>
          <a:xfrm>
            <a:off x="1431549" y="1866899"/>
            <a:ext cx="10018713" cy="3124201"/>
          </a:xfrm>
        </p:spPr>
        <p:txBody>
          <a:bodyPr/>
          <a:lstStyle/>
          <a:p>
            <a:r>
              <a:rPr lang="en-US" dirty="0"/>
              <a:t>Using the Serial Monitor on the Arduino IDE allows for the data to be displayed when the code is running</a:t>
            </a:r>
          </a:p>
          <a:p>
            <a:r>
              <a:rPr lang="en-US" dirty="0"/>
              <a:t>It is a simple message of “Motion Detected”  in the serial monitor along with the amount of how many times the motion was detected; you can also add the date and time stamp which is a simple click at the bottom of the serial monitor  </a:t>
            </a:r>
          </a:p>
        </p:txBody>
      </p:sp>
    </p:spTree>
    <p:extLst>
      <p:ext uri="{BB962C8B-B14F-4D97-AF65-F5344CB8AC3E}">
        <p14:creationId xmlns:p14="http://schemas.microsoft.com/office/powerpoint/2010/main" val="2514027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C4473-748E-4419-BC65-A2FBC7530BAC}"/>
              </a:ext>
            </a:extLst>
          </p:cNvPr>
          <p:cNvSpPr>
            <a:spLocks noGrp="1"/>
          </p:cNvSpPr>
          <p:nvPr>
            <p:ph type="title"/>
          </p:nvPr>
        </p:nvSpPr>
        <p:spPr>
          <a:xfrm>
            <a:off x="2679447" y="470428"/>
            <a:ext cx="1892552" cy="1752599"/>
          </a:xfrm>
        </p:spPr>
        <p:txBody>
          <a:bodyPr/>
          <a:lstStyle/>
          <a:p>
            <a:r>
              <a:rPr lang="en-US" dirty="0"/>
              <a:t>Circuit </a:t>
            </a:r>
          </a:p>
        </p:txBody>
      </p:sp>
      <p:pic>
        <p:nvPicPr>
          <p:cNvPr id="4" name="Content Placeholder 3">
            <a:extLst>
              <a:ext uri="{FF2B5EF4-FFF2-40B4-BE49-F238E27FC236}">
                <a16:creationId xmlns:a16="http://schemas.microsoft.com/office/drawing/2014/main" id="{DA625084-E864-4480-B542-4F85E350B85D}"/>
              </a:ext>
            </a:extLst>
          </p:cNvPr>
          <p:cNvPicPr>
            <a:picLocks noGrp="1" noChangeAspect="1"/>
          </p:cNvPicPr>
          <p:nvPr>
            <p:ph idx="1"/>
          </p:nvPr>
        </p:nvPicPr>
        <p:blipFill>
          <a:blip r:embed="rId2"/>
          <a:stretch>
            <a:fillRect/>
          </a:stretch>
        </p:blipFill>
        <p:spPr>
          <a:xfrm>
            <a:off x="8646695" y="776879"/>
            <a:ext cx="3135815" cy="3934597"/>
          </a:xfrm>
          <a:prstGeom prst="rect">
            <a:avLst/>
          </a:prstGeom>
        </p:spPr>
      </p:pic>
      <p:sp>
        <p:nvSpPr>
          <p:cNvPr id="5" name="TextBox 4">
            <a:extLst>
              <a:ext uri="{FF2B5EF4-FFF2-40B4-BE49-F238E27FC236}">
                <a16:creationId xmlns:a16="http://schemas.microsoft.com/office/drawing/2014/main" id="{B0AC4CF1-C487-43F8-A26F-EE41A1BFCB5C}"/>
              </a:ext>
            </a:extLst>
          </p:cNvPr>
          <p:cNvSpPr txBox="1"/>
          <p:nvPr/>
        </p:nvSpPr>
        <p:spPr>
          <a:xfrm>
            <a:off x="4765970" y="2012724"/>
            <a:ext cx="3686754" cy="646331"/>
          </a:xfrm>
          <a:prstGeom prst="rect">
            <a:avLst/>
          </a:prstGeom>
          <a:noFill/>
        </p:spPr>
        <p:txBody>
          <a:bodyPr wrap="square" rtlCol="0">
            <a:spAutoFit/>
          </a:bodyPr>
          <a:lstStyle/>
          <a:p>
            <a:r>
              <a:rPr lang="en-US" dirty="0"/>
              <a:t>Arduino with Motion Detector, buzzer, and resistor </a:t>
            </a:r>
          </a:p>
        </p:txBody>
      </p:sp>
      <p:sp>
        <p:nvSpPr>
          <p:cNvPr id="3" name="TextBox 2">
            <a:extLst>
              <a:ext uri="{FF2B5EF4-FFF2-40B4-BE49-F238E27FC236}">
                <a16:creationId xmlns:a16="http://schemas.microsoft.com/office/drawing/2014/main" id="{7CD5AA34-3364-430D-9078-39C4E9956AF2}"/>
              </a:ext>
            </a:extLst>
          </p:cNvPr>
          <p:cNvSpPr txBox="1"/>
          <p:nvPr/>
        </p:nvSpPr>
        <p:spPr>
          <a:xfrm>
            <a:off x="9456822" y="4711476"/>
            <a:ext cx="1818057" cy="369332"/>
          </a:xfrm>
          <a:prstGeom prst="rect">
            <a:avLst/>
          </a:prstGeom>
          <a:noFill/>
        </p:spPr>
        <p:txBody>
          <a:bodyPr wrap="square" rtlCol="0">
            <a:spAutoFit/>
          </a:bodyPr>
          <a:lstStyle/>
          <a:p>
            <a:r>
              <a:rPr lang="en-US" dirty="0"/>
              <a:t>220-ohm resistor</a:t>
            </a:r>
          </a:p>
        </p:txBody>
      </p:sp>
      <p:pic>
        <p:nvPicPr>
          <p:cNvPr id="8" name="Picture 7" descr="A circuit board&#10;&#10;Description automatically generated">
            <a:extLst>
              <a:ext uri="{FF2B5EF4-FFF2-40B4-BE49-F238E27FC236}">
                <a16:creationId xmlns:a16="http://schemas.microsoft.com/office/drawing/2014/main" id="{9F96B380-1ADC-490C-A31D-8C7B95360FB3}"/>
              </a:ext>
            </a:extLst>
          </p:cNvPr>
          <p:cNvPicPr>
            <a:picLocks noChangeAspect="1"/>
          </p:cNvPicPr>
          <p:nvPr/>
        </p:nvPicPr>
        <p:blipFill>
          <a:blip r:embed="rId3"/>
          <a:stretch>
            <a:fillRect/>
          </a:stretch>
        </p:blipFill>
        <p:spPr>
          <a:xfrm rot="5400000">
            <a:off x="1593471" y="3001720"/>
            <a:ext cx="3032031" cy="2875944"/>
          </a:xfrm>
          <a:prstGeom prst="rect">
            <a:avLst/>
          </a:prstGeom>
        </p:spPr>
      </p:pic>
      <p:sp>
        <p:nvSpPr>
          <p:cNvPr id="9" name="TextBox 8">
            <a:extLst>
              <a:ext uri="{FF2B5EF4-FFF2-40B4-BE49-F238E27FC236}">
                <a16:creationId xmlns:a16="http://schemas.microsoft.com/office/drawing/2014/main" id="{67CF1874-891D-4F52-87F0-4817D172FFFD}"/>
              </a:ext>
            </a:extLst>
          </p:cNvPr>
          <p:cNvSpPr txBox="1"/>
          <p:nvPr/>
        </p:nvSpPr>
        <p:spPr>
          <a:xfrm flipH="1">
            <a:off x="2562726" y="5955708"/>
            <a:ext cx="1984733" cy="369332"/>
          </a:xfrm>
          <a:prstGeom prst="rect">
            <a:avLst/>
          </a:prstGeom>
          <a:noFill/>
        </p:spPr>
        <p:txBody>
          <a:bodyPr wrap="square" rtlCol="0">
            <a:spAutoFit/>
          </a:bodyPr>
          <a:lstStyle/>
          <a:p>
            <a:r>
              <a:rPr lang="en-US" dirty="0"/>
              <a:t>10k ohm resistor</a:t>
            </a:r>
          </a:p>
        </p:txBody>
      </p:sp>
    </p:spTree>
    <p:extLst>
      <p:ext uri="{BB962C8B-B14F-4D97-AF65-F5344CB8AC3E}">
        <p14:creationId xmlns:p14="http://schemas.microsoft.com/office/powerpoint/2010/main" val="3069642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59A99-E7A0-4597-A490-541A3BC542EF}"/>
              </a:ext>
            </a:extLst>
          </p:cNvPr>
          <p:cNvSpPr>
            <a:spLocks noGrp="1"/>
          </p:cNvSpPr>
          <p:nvPr>
            <p:ph type="title"/>
          </p:nvPr>
        </p:nvSpPr>
        <p:spPr>
          <a:xfrm>
            <a:off x="4467934" y="0"/>
            <a:ext cx="3256131" cy="1171073"/>
          </a:xfrm>
        </p:spPr>
        <p:txBody>
          <a:bodyPr/>
          <a:lstStyle/>
          <a:p>
            <a:r>
              <a:rPr lang="en-US" dirty="0"/>
              <a:t>Serial Monitor</a:t>
            </a:r>
          </a:p>
        </p:txBody>
      </p:sp>
      <p:sp>
        <p:nvSpPr>
          <p:cNvPr id="5" name="TextBox 4">
            <a:extLst>
              <a:ext uri="{FF2B5EF4-FFF2-40B4-BE49-F238E27FC236}">
                <a16:creationId xmlns:a16="http://schemas.microsoft.com/office/drawing/2014/main" id="{C3FDF860-5C82-4096-AAF4-F7620BE4126E}"/>
              </a:ext>
            </a:extLst>
          </p:cNvPr>
          <p:cNvSpPr txBox="1"/>
          <p:nvPr/>
        </p:nvSpPr>
        <p:spPr>
          <a:xfrm>
            <a:off x="4800391" y="5807242"/>
            <a:ext cx="5847347" cy="646331"/>
          </a:xfrm>
          <a:prstGeom prst="rect">
            <a:avLst/>
          </a:prstGeom>
          <a:noFill/>
        </p:spPr>
        <p:txBody>
          <a:bodyPr wrap="square" rtlCol="0">
            <a:spAutoFit/>
          </a:bodyPr>
          <a:lstStyle/>
          <a:p>
            <a:r>
              <a:rPr lang="en-US" dirty="0"/>
              <a:t>This is a screenshot of the serial monitor showing motion detected and ended, along with the voltage and time stamp</a:t>
            </a:r>
          </a:p>
        </p:txBody>
      </p:sp>
      <p:pic>
        <p:nvPicPr>
          <p:cNvPr id="8" name="Content Placeholder 7" descr="A screenshot of a cell phone&#10;&#10;Description automatically generated">
            <a:extLst>
              <a:ext uri="{FF2B5EF4-FFF2-40B4-BE49-F238E27FC236}">
                <a16:creationId xmlns:a16="http://schemas.microsoft.com/office/drawing/2014/main" id="{6864E69D-FFEA-45EF-88E1-3FA8570A6634}"/>
              </a:ext>
            </a:extLst>
          </p:cNvPr>
          <p:cNvPicPr>
            <a:picLocks noGrp="1" noChangeAspect="1"/>
          </p:cNvPicPr>
          <p:nvPr>
            <p:ph idx="1"/>
          </p:nvPr>
        </p:nvPicPr>
        <p:blipFill>
          <a:blip r:embed="rId2"/>
          <a:stretch>
            <a:fillRect/>
          </a:stretch>
        </p:blipFill>
        <p:spPr>
          <a:xfrm>
            <a:off x="2413989" y="1323703"/>
            <a:ext cx="7364019" cy="4210594"/>
          </a:xfrm>
        </p:spPr>
      </p:pic>
    </p:spTree>
    <p:extLst>
      <p:ext uri="{BB962C8B-B14F-4D97-AF65-F5344CB8AC3E}">
        <p14:creationId xmlns:p14="http://schemas.microsoft.com/office/powerpoint/2010/main" val="1991412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2F7F6-A5BB-4CED-A801-9AC380A91C01}"/>
              </a:ext>
            </a:extLst>
          </p:cNvPr>
          <p:cNvSpPr>
            <a:spLocks noGrp="1"/>
          </p:cNvSpPr>
          <p:nvPr>
            <p:ph type="title"/>
          </p:nvPr>
        </p:nvSpPr>
        <p:spPr/>
        <p:txBody>
          <a:bodyPr/>
          <a:lstStyle/>
          <a:p>
            <a:r>
              <a:rPr lang="en-US" dirty="0"/>
              <a:t>Using the Serial Monitor </a:t>
            </a:r>
          </a:p>
        </p:txBody>
      </p:sp>
      <p:sp>
        <p:nvSpPr>
          <p:cNvPr id="3" name="Content Placeholder 2">
            <a:extLst>
              <a:ext uri="{FF2B5EF4-FFF2-40B4-BE49-F238E27FC236}">
                <a16:creationId xmlns:a16="http://schemas.microsoft.com/office/drawing/2014/main" id="{6DDA6297-56D9-4744-9647-13F85B405BEB}"/>
              </a:ext>
            </a:extLst>
          </p:cNvPr>
          <p:cNvSpPr>
            <a:spLocks noGrp="1"/>
          </p:cNvSpPr>
          <p:nvPr>
            <p:ph idx="1"/>
          </p:nvPr>
        </p:nvSpPr>
        <p:spPr/>
        <p:txBody>
          <a:bodyPr/>
          <a:lstStyle/>
          <a:p>
            <a:r>
              <a:rPr lang="en-US" dirty="0"/>
              <a:t>When it comes to the serial monitor, the code (</a:t>
            </a:r>
            <a:r>
              <a:rPr lang="en-US" dirty="0" err="1"/>
              <a:t>Serial.println</a:t>
            </a:r>
            <a:r>
              <a:rPr lang="en-US" dirty="0"/>
              <a:t>(count)) must be in the code.</a:t>
            </a:r>
          </a:p>
          <a:p>
            <a:r>
              <a:rPr lang="en-US" dirty="0"/>
              <a:t>In Arduino IDE, once the code has been put in and the setting are taken care of you click on tools and then serial monitor. Here the information about the board will be shown. </a:t>
            </a:r>
          </a:p>
          <a:p>
            <a:endParaRPr lang="en-US" dirty="0"/>
          </a:p>
        </p:txBody>
      </p:sp>
    </p:spTree>
    <p:extLst>
      <p:ext uri="{BB962C8B-B14F-4D97-AF65-F5344CB8AC3E}">
        <p14:creationId xmlns:p14="http://schemas.microsoft.com/office/powerpoint/2010/main" val="3058461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A502A-3DEA-4CFF-B1FF-C2AFE65F0D75}"/>
              </a:ext>
            </a:extLst>
          </p:cNvPr>
          <p:cNvSpPr>
            <a:spLocks noGrp="1"/>
          </p:cNvSpPr>
          <p:nvPr>
            <p:ph type="title"/>
          </p:nvPr>
        </p:nvSpPr>
        <p:spPr>
          <a:xfrm>
            <a:off x="3240713" y="0"/>
            <a:ext cx="5710573" cy="786062"/>
          </a:xfrm>
        </p:spPr>
        <p:txBody>
          <a:bodyPr/>
          <a:lstStyle/>
          <a:p>
            <a:r>
              <a:rPr lang="en-US" dirty="0"/>
              <a:t>Networking and Security</a:t>
            </a:r>
          </a:p>
        </p:txBody>
      </p:sp>
      <p:sp>
        <p:nvSpPr>
          <p:cNvPr id="3" name="Content Placeholder 2">
            <a:extLst>
              <a:ext uri="{FF2B5EF4-FFF2-40B4-BE49-F238E27FC236}">
                <a16:creationId xmlns:a16="http://schemas.microsoft.com/office/drawing/2014/main" id="{6BE58D33-E8C4-4E81-81AC-3BE1C17F83E9}"/>
              </a:ext>
            </a:extLst>
          </p:cNvPr>
          <p:cNvSpPr>
            <a:spLocks noGrp="1"/>
          </p:cNvSpPr>
          <p:nvPr>
            <p:ph idx="1"/>
          </p:nvPr>
        </p:nvSpPr>
        <p:spPr>
          <a:xfrm>
            <a:off x="1484310" y="850233"/>
            <a:ext cx="10018713" cy="4940968"/>
          </a:xfrm>
        </p:spPr>
        <p:txBody>
          <a:bodyPr/>
          <a:lstStyle/>
          <a:p>
            <a:r>
              <a:rPr lang="en-US" sz="1800" dirty="0"/>
              <a:t>For networking, the home security system the ESP32 is used as it can connect to Wi-Fi</a:t>
            </a:r>
          </a:p>
          <a:p>
            <a:r>
              <a:rPr lang="en-US" sz="1800" dirty="0"/>
              <a:t>To set this up a mini router is needed along with the password and SSID of the router</a:t>
            </a:r>
          </a:p>
          <a:p>
            <a:r>
              <a:rPr lang="en-US" sz="1800" dirty="0"/>
              <a:t>Once the router is setup the ESP32 board is ran using Arduino IDE software, once setting are made of the board a quick test is done to make sure the board works</a:t>
            </a:r>
          </a:p>
          <a:p>
            <a:r>
              <a:rPr lang="en-US" sz="1800" dirty="0"/>
              <a:t>A locate web server was made using the ESP32 allowing for the control of a light to be turned on and off remotely</a:t>
            </a:r>
          </a:p>
          <a:p>
            <a:r>
              <a:rPr lang="en-US" sz="1800" dirty="0"/>
              <a:t>Addition to this I wired a motion sensor and the buzzer to make a full home security system</a:t>
            </a:r>
          </a:p>
        </p:txBody>
      </p:sp>
    </p:spTree>
    <p:extLst>
      <p:ext uri="{BB962C8B-B14F-4D97-AF65-F5344CB8AC3E}">
        <p14:creationId xmlns:p14="http://schemas.microsoft.com/office/powerpoint/2010/main" val="426281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C72F6-28B3-4D79-A76A-715CA8B08BDB}"/>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70D75C05-EC6A-44A4-9DBD-2AB0CE742114}"/>
              </a:ext>
            </a:extLst>
          </p:cNvPr>
          <p:cNvSpPr>
            <a:spLocks noGrp="1"/>
          </p:cNvSpPr>
          <p:nvPr>
            <p:ph idx="1"/>
          </p:nvPr>
        </p:nvSpPr>
        <p:spPr/>
        <p:txBody>
          <a:bodyPr/>
          <a:lstStyle/>
          <a:p>
            <a:pPr algn="ctr"/>
            <a:r>
              <a:rPr lang="en-US" dirty="0"/>
              <a:t>The Internet of Things is growing exponentially</a:t>
            </a:r>
          </a:p>
          <a:p>
            <a:pPr algn="ctr"/>
            <a:r>
              <a:rPr lang="en-US" dirty="0"/>
              <a:t>This project combines all aspects of the IoT when developing a home security system</a:t>
            </a:r>
          </a:p>
        </p:txBody>
      </p:sp>
    </p:spTree>
    <p:extLst>
      <p:ext uri="{BB962C8B-B14F-4D97-AF65-F5344CB8AC3E}">
        <p14:creationId xmlns:p14="http://schemas.microsoft.com/office/powerpoint/2010/main" val="4186764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1062-2A60-484F-8EB4-E232EA2834CB}"/>
              </a:ext>
            </a:extLst>
          </p:cNvPr>
          <p:cNvSpPr>
            <a:spLocks noGrp="1"/>
          </p:cNvSpPr>
          <p:nvPr>
            <p:ph type="title"/>
          </p:nvPr>
        </p:nvSpPr>
        <p:spPr>
          <a:xfrm>
            <a:off x="4552155" y="160422"/>
            <a:ext cx="3087689" cy="906378"/>
          </a:xfrm>
        </p:spPr>
        <p:txBody>
          <a:bodyPr/>
          <a:lstStyle/>
          <a:p>
            <a:r>
              <a:rPr lang="en-US" dirty="0"/>
              <a:t>Router Setup</a:t>
            </a:r>
          </a:p>
        </p:txBody>
      </p:sp>
      <p:pic>
        <p:nvPicPr>
          <p:cNvPr id="4" name="Content Placeholder 3">
            <a:extLst>
              <a:ext uri="{FF2B5EF4-FFF2-40B4-BE49-F238E27FC236}">
                <a16:creationId xmlns:a16="http://schemas.microsoft.com/office/drawing/2014/main" id="{6B9E7607-F3D5-4DAE-96B3-F8EF29ECC6EB}"/>
              </a:ext>
            </a:extLst>
          </p:cNvPr>
          <p:cNvPicPr>
            <a:picLocks noGrp="1" noChangeAspect="1"/>
          </p:cNvPicPr>
          <p:nvPr>
            <p:ph idx="1"/>
          </p:nvPr>
        </p:nvPicPr>
        <p:blipFill>
          <a:blip r:embed="rId2"/>
          <a:stretch>
            <a:fillRect/>
          </a:stretch>
        </p:blipFill>
        <p:spPr>
          <a:xfrm>
            <a:off x="6096000" y="1158336"/>
            <a:ext cx="5757652" cy="4541327"/>
          </a:xfrm>
          <a:prstGeom prst="rect">
            <a:avLst/>
          </a:prstGeom>
        </p:spPr>
      </p:pic>
      <p:sp>
        <p:nvSpPr>
          <p:cNvPr id="5" name="TextBox 4">
            <a:extLst>
              <a:ext uri="{FF2B5EF4-FFF2-40B4-BE49-F238E27FC236}">
                <a16:creationId xmlns:a16="http://schemas.microsoft.com/office/drawing/2014/main" id="{CC820811-E737-42AD-9AE6-37589565881E}"/>
              </a:ext>
            </a:extLst>
          </p:cNvPr>
          <p:cNvSpPr txBox="1"/>
          <p:nvPr/>
        </p:nvSpPr>
        <p:spPr>
          <a:xfrm>
            <a:off x="2310063" y="1900989"/>
            <a:ext cx="3087689" cy="1477328"/>
          </a:xfrm>
          <a:prstGeom prst="rect">
            <a:avLst/>
          </a:prstGeom>
          <a:noFill/>
        </p:spPr>
        <p:txBody>
          <a:bodyPr wrap="square" rtlCol="0">
            <a:spAutoFit/>
          </a:bodyPr>
          <a:lstStyle/>
          <a:p>
            <a:r>
              <a:rPr lang="en-US" dirty="0"/>
              <a:t>This shows the SSID and that a password has been set, along with the router setting being set on WPA/WPA2-PSK for Wi-Fi security</a:t>
            </a:r>
          </a:p>
        </p:txBody>
      </p:sp>
    </p:spTree>
    <p:extLst>
      <p:ext uri="{BB962C8B-B14F-4D97-AF65-F5344CB8AC3E}">
        <p14:creationId xmlns:p14="http://schemas.microsoft.com/office/powerpoint/2010/main" val="4174531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D225-BEDD-4B61-81DA-44A3270689FE}"/>
              </a:ext>
            </a:extLst>
          </p:cNvPr>
          <p:cNvSpPr>
            <a:spLocks noGrp="1"/>
          </p:cNvSpPr>
          <p:nvPr>
            <p:ph type="title"/>
          </p:nvPr>
        </p:nvSpPr>
        <p:spPr>
          <a:xfrm>
            <a:off x="4748463" y="0"/>
            <a:ext cx="2209592" cy="995520"/>
          </a:xfrm>
        </p:spPr>
        <p:txBody>
          <a:bodyPr>
            <a:normAutofit/>
          </a:bodyPr>
          <a:lstStyle/>
          <a:p>
            <a:r>
              <a:rPr lang="en-US" dirty="0"/>
              <a:t>Circuit</a:t>
            </a:r>
          </a:p>
        </p:txBody>
      </p:sp>
      <p:pic>
        <p:nvPicPr>
          <p:cNvPr id="4" name="Content Placeholder 3">
            <a:extLst>
              <a:ext uri="{FF2B5EF4-FFF2-40B4-BE49-F238E27FC236}">
                <a16:creationId xmlns:a16="http://schemas.microsoft.com/office/drawing/2014/main" id="{1FA89B44-FB21-4971-BE1D-748E8995401D}"/>
              </a:ext>
            </a:extLst>
          </p:cNvPr>
          <p:cNvPicPr>
            <a:picLocks noGrp="1" noChangeAspect="1"/>
          </p:cNvPicPr>
          <p:nvPr>
            <p:ph idx="1"/>
          </p:nvPr>
        </p:nvPicPr>
        <p:blipFill>
          <a:blip r:embed="rId2"/>
          <a:stretch>
            <a:fillRect/>
          </a:stretch>
        </p:blipFill>
        <p:spPr>
          <a:xfrm>
            <a:off x="5054567" y="995520"/>
            <a:ext cx="6632890" cy="4499810"/>
          </a:xfrm>
          <a:prstGeom prst="rect">
            <a:avLst/>
          </a:prstGeom>
        </p:spPr>
      </p:pic>
      <p:sp>
        <p:nvSpPr>
          <p:cNvPr id="5" name="TextBox 4">
            <a:extLst>
              <a:ext uri="{FF2B5EF4-FFF2-40B4-BE49-F238E27FC236}">
                <a16:creationId xmlns:a16="http://schemas.microsoft.com/office/drawing/2014/main" id="{A16E81EE-2F4C-43D3-BB71-233814202A5A}"/>
              </a:ext>
            </a:extLst>
          </p:cNvPr>
          <p:cNvSpPr txBox="1"/>
          <p:nvPr/>
        </p:nvSpPr>
        <p:spPr>
          <a:xfrm>
            <a:off x="1596189" y="4572000"/>
            <a:ext cx="3088106" cy="923330"/>
          </a:xfrm>
          <a:prstGeom prst="rect">
            <a:avLst/>
          </a:prstGeom>
          <a:noFill/>
        </p:spPr>
        <p:txBody>
          <a:bodyPr wrap="square" rtlCol="0">
            <a:spAutoFit/>
          </a:bodyPr>
          <a:lstStyle/>
          <a:p>
            <a:r>
              <a:rPr lang="en-US" dirty="0"/>
              <a:t>This is a picture of the ESP32 board with the light turned on and the mini router being used</a:t>
            </a:r>
          </a:p>
        </p:txBody>
      </p:sp>
    </p:spTree>
    <p:extLst>
      <p:ext uri="{BB962C8B-B14F-4D97-AF65-F5344CB8AC3E}">
        <p14:creationId xmlns:p14="http://schemas.microsoft.com/office/powerpoint/2010/main" val="329243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4688-F407-4144-BC72-F6B4F48ED0F6}"/>
              </a:ext>
            </a:extLst>
          </p:cNvPr>
          <p:cNvSpPr>
            <a:spLocks noGrp="1"/>
          </p:cNvSpPr>
          <p:nvPr>
            <p:ph type="title"/>
          </p:nvPr>
        </p:nvSpPr>
        <p:spPr>
          <a:xfrm>
            <a:off x="4275636" y="96253"/>
            <a:ext cx="4443248" cy="826168"/>
          </a:xfrm>
        </p:spPr>
        <p:txBody>
          <a:bodyPr>
            <a:normAutofit/>
          </a:bodyPr>
          <a:lstStyle/>
          <a:p>
            <a:r>
              <a:rPr lang="en-US" dirty="0"/>
              <a:t>Locate Web Server</a:t>
            </a:r>
          </a:p>
        </p:txBody>
      </p:sp>
      <p:pic>
        <p:nvPicPr>
          <p:cNvPr id="4" name="Content Placeholder 3">
            <a:extLst>
              <a:ext uri="{FF2B5EF4-FFF2-40B4-BE49-F238E27FC236}">
                <a16:creationId xmlns:a16="http://schemas.microsoft.com/office/drawing/2014/main" id="{A8348DA8-C59E-4CE1-932A-0A36908A4EAE}"/>
              </a:ext>
            </a:extLst>
          </p:cNvPr>
          <p:cNvPicPr>
            <a:picLocks noGrp="1" noChangeAspect="1"/>
          </p:cNvPicPr>
          <p:nvPr>
            <p:ph idx="1"/>
          </p:nvPr>
        </p:nvPicPr>
        <p:blipFill>
          <a:blip r:embed="rId2"/>
          <a:stretch>
            <a:fillRect/>
          </a:stretch>
        </p:blipFill>
        <p:spPr>
          <a:xfrm>
            <a:off x="5381465" y="1038726"/>
            <a:ext cx="6674837" cy="4780547"/>
          </a:xfrm>
          <a:prstGeom prst="rect">
            <a:avLst/>
          </a:prstGeom>
        </p:spPr>
      </p:pic>
      <p:sp>
        <p:nvSpPr>
          <p:cNvPr id="5" name="TextBox 4">
            <a:extLst>
              <a:ext uri="{FF2B5EF4-FFF2-40B4-BE49-F238E27FC236}">
                <a16:creationId xmlns:a16="http://schemas.microsoft.com/office/drawing/2014/main" id="{3015FEED-6BCE-41EE-A425-BC5D897E78D8}"/>
              </a:ext>
            </a:extLst>
          </p:cNvPr>
          <p:cNvSpPr txBox="1"/>
          <p:nvPr/>
        </p:nvSpPr>
        <p:spPr>
          <a:xfrm>
            <a:off x="1957137" y="4064947"/>
            <a:ext cx="3007895" cy="1754326"/>
          </a:xfrm>
          <a:prstGeom prst="rect">
            <a:avLst/>
          </a:prstGeom>
          <a:noFill/>
        </p:spPr>
        <p:txBody>
          <a:bodyPr wrap="square" rtlCol="0">
            <a:spAutoFit/>
          </a:bodyPr>
          <a:lstStyle/>
          <a:p>
            <a:r>
              <a:rPr lang="en-US" dirty="0"/>
              <a:t>This is the locate web page the was made with the Arduino IDE software and the ESP32 board. As it show to turn on and off the LED light that was in the last slide.</a:t>
            </a:r>
          </a:p>
        </p:txBody>
      </p:sp>
    </p:spTree>
    <p:extLst>
      <p:ext uri="{BB962C8B-B14F-4D97-AF65-F5344CB8AC3E}">
        <p14:creationId xmlns:p14="http://schemas.microsoft.com/office/powerpoint/2010/main" val="3899054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48EF4-C184-4E0F-9A94-27F554BD6D94}"/>
              </a:ext>
            </a:extLst>
          </p:cNvPr>
          <p:cNvSpPr>
            <a:spLocks noGrp="1"/>
          </p:cNvSpPr>
          <p:nvPr>
            <p:ph type="title"/>
          </p:nvPr>
        </p:nvSpPr>
        <p:spPr>
          <a:xfrm>
            <a:off x="2326521" y="0"/>
            <a:ext cx="8485857" cy="729916"/>
          </a:xfrm>
        </p:spPr>
        <p:txBody>
          <a:bodyPr>
            <a:normAutofit/>
          </a:bodyPr>
          <a:lstStyle/>
          <a:p>
            <a:r>
              <a:rPr lang="en-US" dirty="0"/>
              <a:t>Connecting the Home Security System</a:t>
            </a:r>
          </a:p>
        </p:txBody>
      </p:sp>
      <p:pic>
        <p:nvPicPr>
          <p:cNvPr id="5" name="Content Placeholder 4" descr="A picture containing indoor, laptop, table, monitor&#10;&#10;Description automatically generated">
            <a:extLst>
              <a:ext uri="{FF2B5EF4-FFF2-40B4-BE49-F238E27FC236}">
                <a16:creationId xmlns:a16="http://schemas.microsoft.com/office/drawing/2014/main" id="{BE14CA3A-A4D4-457C-91A4-CCE20C35E7F3}"/>
              </a:ext>
            </a:extLst>
          </p:cNvPr>
          <p:cNvPicPr>
            <a:picLocks noGrp="1" noChangeAspect="1"/>
          </p:cNvPicPr>
          <p:nvPr>
            <p:ph idx="1"/>
          </p:nvPr>
        </p:nvPicPr>
        <p:blipFill>
          <a:blip r:embed="rId2"/>
          <a:stretch>
            <a:fillRect/>
          </a:stretch>
        </p:blipFill>
        <p:spPr>
          <a:xfrm>
            <a:off x="5413500" y="1028434"/>
            <a:ext cx="6401509" cy="4801132"/>
          </a:xfrm>
        </p:spPr>
      </p:pic>
      <p:sp>
        <p:nvSpPr>
          <p:cNvPr id="6" name="TextBox 5">
            <a:extLst>
              <a:ext uri="{FF2B5EF4-FFF2-40B4-BE49-F238E27FC236}">
                <a16:creationId xmlns:a16="http://schemas.microsoft.com/office/drawing/2014/main" id="{2E92D180-A7C1-4CB5-BF91-6E1A23D886D8}"/>
              </a:ext>
            </a:extLst>
          </p:cNvPr>
          <p:cNvSpPr txBox="1"/>
          <p:nvPr/>
        </p:nvSpPr>
        <p:spPr>
          <a:xfrm>
            <a:off x="1965158" y="2630905"/>
            <a:ext cx="2494547" cy="923330"/>
          </a:xfrm>
          <a:prstGeom prst="rect">
            <a:avLst/>
          </a:prstGeom>
          <a:noFill/>
        </p:spPr>
        <p:txBody>
          <a:bodyPr wrap="square" rtlCol="0">
            <a:spAutoFit/>
          </a:bodyPr>
          <a:lstStyle/>
          <a:p>
            <a:r>
              <a:rPr lang="en-US" dirty="0"/>
              <a:t>In this picture you can see the home security system in action </a:t>
            </a:r>
          </a:p>
        </p:txBody>
      </p:sp>
    </p:spTree>
    <p:extLst>
      <p:ext uri="{BB962C8B-B14F-4D97-AF65-F5344CB8AC3E}">
        <p14:creationId xmlns:p14="http://schemas.microsoft.com/office/powerpoint/2010/main" val="2719733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15399-10D1-47E3-9028-5E10744741B7}"/>
              </a:ext>
            </a:extLst>
          </p:cNvPr>
          <p:cNvSpPr>
            <a:spLocks noGrp="1"/>
          </p:cNvSpPr>
          <p:nvPr>
            <p:ph type="title"/>
          </p:nvPr>
        </p:nvSpPr>
        <p:spPr>
          <a:xfrm>
            <a:off x="1893385" y="0"/>
            <a:ext cx="9199731" cy="761999"/>
          </a:xfrm>
        </p:spPr>
        <p:txBody>
          <a:bodyPr/>
          <a:lstStyle/>
          <a:p>
            <a:r>
              <a:rPr lang="en-US" dirty="0"/>
              <a:t>Connecting the Home Security System</a:t>
            </a:r>
          </a:p>
        </p:txBody>
      </p:sp>
      <p:pic>
        <p:nvPicPr>
          <p:cNvPr id="4" name="Content Placeholder 3">
            <a:extLst>
              <a:ext uri="{FF2B5EF4-FFF2-40B4-BE49-F238E27FC236}">
                <a16:creationId xmlns:a16="http://schemas.microsoft.com/office/drawing/2014/main" id="{BB82F37A-DD3E-49D6-BC4A-41608BBB2CE2}"/>
              </a:ext>
            </a:extLst>
          </p:cNvPr>
          <p:cNvPicPr>
            <a:picLocks noGrp="1" noChangeAspect="1"/>
          </p:cNvPicPr>
          <p:nvPr>
            <p:ph idx="1"/>
          </p:nvPr>
        </p:nvPicPr>
        <p:blipFill>
          <a:blip r:embed="rId2"/>
          <a:stretch>
            <a:fillRect/>
          </a:stretch>
        </p:blipFill>
        <p:spPr>
          <a:xfrm>
            <a:off x="5579412" y="938462"/>
            <a:ext cx="6436124" cy="5710454"/>
          </a:xfrm>
          <a:prstGeom prst="rect">
            <a:avLst/>
          </a:prstGeom>
        </p:spPr>
      </p:pic>
      <p:sp>
        <p:nvSpPr>
          <p:cNvPr id="5" name="TextBox 4">
            <a:extLst>
              <a:ext uri="{FF2B5EF4-FFF2-40B4-BE49-F238E27FC236}">
                <a16:creationId xmlns:a16="http://schemas.microsoft.com/office/drawing/2014/main" id="{EA90741D-C37F-4367-8F7F-0FAFC1D755D5}"/>
              </a:ext>
            </a:extLst>
          </p:cNvPr>
          <p:cNvSpPr txBox="1"/>
          <p:nvPr/>
        </p:nvSpPr>
        <p:spPr>
          <a:xfrm>
            <a:off x="1893385" y="3429000"/>
            <a:ext cx="3441032" cy="2031325"/>
          </a:xfrm>
          <a:prstGeom prst="rect">
            <a:avLst/>
          </a:prstGeom>
          <a:noFill/>
        </p:spPr>
        <p:txBody>
          <a:bodyPr wrap="square" rtlCol="0">
            <a:spAutoFit/>
          </a:bodyPr>
          <a:lstStyle/>
          <a:p>
            <a:r>
              <a:rPr lang="en-US" dirty="0"/>
              <a:t>In this picture you can see that the serial monitor was used to show who had connected to the board to turned on and off the light. When reading the output you can see it was connected to and Apple device which was my </a:t>
            </a:r>
            <a:r>
              <a:rPr lang="en-US" dirty="0" err="1"/>
              <a:t>Iphone</a:t>
            </a:r>
            <a:r>
              <a:rPr lang="en-US" dirty="0"/>
              <a:t>.</a:t>
            </a:r>
          </a:p>
        </p:txBody>
      </p:sp>
    </p:spTree>
    <p:extLst>
      <p:ext uri="{BB962C8B-B14F-4D97-AF65-F5344CB8AC3E}">
        <p14:creationId xmlns:p14="http://schemas.microsoft.com/office/powerpoint/2010/main" val="714660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278EE-E0E6-4669-AB80-94EB64988DEA}"/>
              </a:ext>
            </a:extLst>
          </p:cNvPr>
          <p:cNvSpPr>
            <a:spLocks noGrp="1"/>
          </p:cNvSpPr>
          <p:nvPr>
            <p:ph type="title"/>
          </p:nvPr>
        </p:nvSpPr>
        <p:spPr/>
        <p:txBody>
          <a:bodyPr/>
          <a:lstStyle/>
          <a:p>
            <a:r>
              <a:rPr lang="en-US" dirty="0"/>
              <a:t>Challenges </a:t>
            </a:r>
          </a:p>
        </p:txBody>
      </p:sp>
      <p:sp>
        <p:nvSpPr>
          <p:cNvPr id="3" name="Content Placeholder 2">
            <a:extLst>
              <a:ext uri="{FF2B5EF4-FFF2-40B4-BE49-F238E27FC236}">
                <a16:creationId xmlns:a16="http://schemas.microsoft.com/office/drawing/2014/main" id="{7AABB2EF-B675-4836-974D-07893C49AB22}"/>
              </a:ext>
            </a:extLst>
          </p:cNvPr>
          <p:cNvSpPr>
            <a:spLocks noGrp="1"/>
          </p:cNvSpPr>
          <p:nvPr>
            <p:ph idx="1"/>
          </p:nvPr>
        </p:nvSpPr>
        <p:spPr/>
        <p:txBody>
          <a:bodyPr/>
          <a:lstStyle/>
          <a:p>
            <a:r>
              <a:rPr lang="en-US" dirty="0"/>
              <a:t>One of the biggest challenges that I ran into as first was the senor, as I thought it was the light in the room that was making the senor go off, but it was the sensitively of the senor.  </a:t>
            </a:r>
          </a:p>
          <a:p>
            <a:r>
              <a:rPr lang="en-US" dirty="0"/>
              <a:t>Initially the ESP32 board did not work as expected. The get command needed to run again for the files to download.</a:t>
            </a:r>
          </a:p>
        </p:txBody>
      </p:sp>
    </p:spTree>
    <p:extLst>
      <p:ext uri="{BB962C8B-B14F-4D97-AF65-F5344CB8AC3E}">
        <p14:creationId xmlns:p14="http://schemas.microsoft.com/office/powerpoint/2010/main" val="4113195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1D8D3-AF99-41F7-A5B1-FA9FB69CA245}"/>
              </a:ext>
            </a:extLst>
          </p:cNvPr>
          <p:cNvSpPr>
            <a:spLocks noGrp="1"/>
          </p:cNvSpPr>
          <p:nvPr>
            <p:ph type="title"/>
          </p:nvPr>
        </p:nvSpPr>
        <p:spPr/>
        <p:txBody>
          <a:bodyPr/>
          <a:lstStyle/>
          <a:p>
            <a:r>
              <a:rPr lang="en-US" dirty="0"/>
              <a:t>Career Skills</a:t>
            </a:r>
          </a:p>
        </p:txBody>
      </p:sp>
      <p:sp>
        <p:nvSpPr>
          <p:cNvPr id="3" name="Content Placeholder 2">
            <a:extLst>
              <a:ext uri="{FF2B5EF4-FFF2-40B4-BE49-F238E27FC236}">
                <a16:creationId xmlns:a16="http://schemas.microsoft.com/office/drawing/2014/main" id="{4BB4E1CC-E02D-44CB-B6C6-32856CB7E1D0}"/>
              </a:ext>
            </a:extLst>
          </p:cNvPr>
          <p:cNvSpPr>
            <a:spLocks noGrp="1"/>
          </p:cNvSpPr>
          <p:nvPr>
            <p:ph idx="1"/>
          </p:nvPr>
        </p:nvSpPr>
        <p:spPr>
          <a:xfrm>
            <a:off x="1484311" y="2273968"/>
            <a:ext cx="10018713" cy="3124201"/>
          </a:xfrm>
        </p:spPr>
        <p:txBody>
          <a:bodyPr/>
          <a:lstStyle/>
          <a:p>
            <a:r>
              <a:rPr lang="en-US" dirty="0"/>
              <a:t>Several career skills are gained in this project:</a:t>
            </a:r>
          </a:p>
          <a:p>
            <a:pPr lvl="1"/>
            <a:r>
              <a:rPr lang="en-US" dirty="0"/>
              <a:t>Communication – using flowcharts to show a plan and how it will be done</a:t>
            </a:r>
          </a:p>
          <a:p>
            <a:pPr lvl="1"/>
            <a:r>
              <a:rPr lang="en-US" dirty="0"/>
              <a:t>Electronics (voltage, resistance, current) and working with the Arduino</a:t>
            </a:r>
          </a:p>
          <a:p>
            <a:pPr lvl="1"/>
            <a:r>
              <a:rPr lang="en-US" dirty="0"/>
              <a:t>Programming using the Arduino IDE software</a:t>
            </a:r>
          </a:p>
          <a:p>
            <a:pPr lvl="1"/>
            <a:r>
              <a:rPr lang="en-US" dirty="0"/>
              <a:t>Networking – setting up the router </a:t>
            </a:r>
          </a:p>
          <a:p>
            <a:pPr lvl="1"/>
            <a:r>
              <a:rPr lang="en-US" dirty="0"/>
              <a:t>Security – setting the password on the router and setting the security for the router</a:t>
            </a:r>
          </a:p>
        </p:txBody>
      </p:sp>
    </p:spTree>
    <p:extLst>
      <p:ext uri="{BB962C8B-B14F-4D97-AF65-F5344CB8AC3E}">
        <p14:creationId xmlns:p14="http://schemas.microsoft.com/office/powerpoint/2010/main" val="1055433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4AA-3420-4E80-BC38-15704FC5E4D6}"/>
              </a:ext>
            </a:extLst>
          </p:cNvPr>
          <p:cNvSpPr>
            <a:spLocks noGrp="1"/>
          </p:cNvSpPr>
          <p:nvPr>
            <p:ph type="title"/>
          </p:nvPr>
        </p:nvSpPr>
        <p:spPr>
          <a:xfrm>
            <a:off x="1484311" y="284747"/>
            <a:ext cx="10018713" cy="1752599"/>
          </a:xfrm>
        </p:spPr>
        <p:txBody>
          <a:bodyPr/>
          <a:lstStyle/>
          <a:p>
            <a:r>
              <a:rPr lang="en-US" dirty="0"/>
              <a:t>Conclusion</a:t>
            </a:r>
          </a:p>
        </p:txBody>
      </p:sp>
      <p:sp>
        <p:nvSpPr>
          <p:cNvPr id="3" name="Content Placeholder 2">
            <a:extLst>
              <a:ext uri="{FF2B5EF4-FFF2-40B4-BE49-F238E27FC236}">
                <a16:creationId xmlns:a16="http://schemas.microsoft.com/office/drawing/2014/main" id="{2DF51B72-D39F-4378-B9C1-4ED6FA3120B7}"/>
              </a:ext>
            </a:extLst>
          </p:cNvPr>
          <p:cNvSpPr>
            <a:spLocks noGrp="1"/>
          </p:cNvSpPr>
          <p:nvPr>
            <p:ph idx="1"/>
          </p:nvPr>
        </p:nvSpPr>
        <p:spPr>
          <a:xfrm>
            <a:off x="1484311" y="2691062"/>
            <a:ext cx="10018713" cy="3124201"/>
          </a:xfrm>
        </p:spPr>
        <p:txBody>
          <a:bodyPr/>
          <a:lstStyle/>
          <a:p>
            <a:r>
              <a:rPr lang="en-US" dirty="0"/>
              <a:t>This project covered the fundamentals of the Internet of Things by the creation of a home security system </a:t>
            </a:r>
          </a:p>
          <a:p>
            <a:r>
              <a:rPr lang="en-US" dirty="0"/>
              <a:t>Building a home security system, working with a circuit and an Arduino provided with hands on learning opportunity to put into practice as the IoT grows in the world we live in</a:t>
            </a:r>
          </a:p>
        </p:txBody>
      </p:sp>
    </p:spTree>
    <p:extLst>
      <p:ext uri="{BB962C8B-B14F-4D97-AF65-F5344CB8AC3E}">
        <p14:creationId xmlns:p14="http://schemas.microsoft.com/office/powerpoint/2010/main" val="361358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28160-EC2D-4752-8282-035A526C7AA0}"/>
              </a:ext>
            </a:extLst>
          </p:cNvPr>
          <p:cNvSpPr>
            <a:spLocks noGrp="1"/>
          </p:cNvSpPr>
          <p:nvPr>
            <p:ph type="title"/>
          </p:nvPr>
        </p:nvSpPr>
        <p:spPr>
          <a:xfrm>
            <a:off x="1484311" y="1"/>
            <a:ext cx="10018713" cy="1187116"/>
          </a:xfrm>
        </p:spPr>
        <p:txBody>
          <a:bodyPr>
            <a:normAutofit/>
          </a:bodyPr>
          <a:lstStyle/>
          <a:p>
            <a:r>
              <a:rPr lang="en-US" sz="6600" dirty="0"/>
              <a:t>Inventory</a:t>
            </a:r>
          </a:p>
        </p:txBody>
      </p:sp>
      <p:sp>
        <p:nvSpPr>
          <p:cNvPr id="3" name="Content Placeholder 2">
            <a:extLst>
              <a:ext uri="{FF2B5EF4-FFF2-40B4-BE49-F238E27FC236}">
                <a16:creationId xmlns:a16="http://schemas.microsoft.com/office/drawing/2014/main" id="{70D6B73C-44F5-4948-8271-D9592223AE64}"/>
              </a:ext>
            </a:extLst>
          </p:cNvPr>
          <p:cNvSpPr>
            <a:spLocks noGrp="1"/>
          </p:cNvSpPr>
          <p:nvPr>
            <p:ph idx="1"/>
          </p:nvPr>
        </p:nvSpPr>
        <p:spPr>
          <a:xfrm>
            <a:off x="1484310" y="1187117"/>
            <a:ext cx="10018713" cy="4604083"/>
          </a:xfrm>
        </p:spPr>
        <p:txBody>
          <a:bodyPr>
            <a:normAutofit lnSpcReduction="10000"/>
          </a:bodyPr>
          <a:lstStyle/>
          <a:p>
            <a:r>
              <a:rPr lang="en-US" dirty="0"/>
              <a:t>Before developing the home security system, an inventory of material that is needed was done.</a:t>
            </a:r>
          </a:p>
          <a:p>
            <a:r>
              <a:rPr lang="en-US" dirty="0"/>
              <a:t>The following is a list of the items that were needed:</a:t>
            </a:r>
          </a:p>
          <a:p>
            <a:pPr lvl="1"/>
            <a:r>
              <a:rPr lang="en-US" dirty="0"/>
              <a:t>Arduino </a:t>
            </a:r>
            <a:r>
              <a:rPr lang="en-US" dirty="0" err="1"/>
              <a:t>Megaboard</a:t>
            </a:r>
            <a:endParaRPr lang="en-US" dirty="0"/>
          </a:p>
          <a:p>
            <a:pPr lvl="1"/>
            <a:r>
              <a:rPr lang="en-US" dirty="0"/>
              <a:t>Resistor-220 ohm</a:t>
            </a:r>
          </a:p>
          <a:p>
            <a:pPr lvl="1"/>
            <a:r>
              <a:rPr lang="en-US" dirty="0"/>
              <a:t>LED</a:t>
            </a:r>
          </a:p>
          <a:p>
            <a:pPr lvl="1"/>
            <a:r>
              <a:rPr lang="en-US" dirty="0"/>
              <a:t>Breadboard</a:t>
            </a:r>
          </a:p>
          <a:p>
            <a:pPr lvl="1"/>
            <a:r>
              <a:rPr lang="en-US" dirty="0"/>
              <a:t>Motion Sensor</a:t>
            </a:r>
          </a:p>
          <a:p>
            <a:pPr lvl="1"/>
            <a:r>
              <a:rPr lang="en-US" dirty="0"/>
              <a:t>Wire(s)</a:t>
            </a:r>
          </a:p>
          <a:p>
            <a:pPr lvl="1"/>
            <a:r>
              <a:rPr lang="en-US" dirty="0"/>
              <a:t>Buzzer</a:t>
            </a:r>
          </a:p>
          <a:p>
            <a:pPr lvl="1"/>
            <a:r>
              <a:rPr lang="en-US" dirty="0"/>
              <a:t>Esp32 Board</a:t>
            </a:r>
          </a:p>
        </p:txBody>
      </p:sp>
    </p:spTree>
    <p:extLst>
      <p:ext uri="{BB962C8B-B14F-4D97-AF65-F5344CB8AC3E}">
        <p14:creationId xmlns:p14="http://schemas.microsoft.com/office/powerpoint/2010/main" val="144614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F7E0-B54E-4791-964A-CDA6902D1395}"/>
              </a:ext>
            </a:extLst>
          </p:cNvPr>
          <p:cNvSpPr>
            <a:spLocks noGrp="1"/>
          </p:cNvSpPr>
          <p:nvPr>
            <p:ph type="title"/>
          </p:nvPr>
        </p:nvSpPr>
        <p:spPr>
          <a:xfrm>
            <a:off x="1628690" y="-405064"/>
            <a:ext cx="10018713" cy="1752599"/>
          </a:xfrm>
        </p:spPr>
        <p:txBody>
          <a:bodyPr>
            <a:normAutofit/>
          </a:bodyPr>
          <a:lstStyle/>
          <a:p>
            <a:r>
              <a:rPr lang="en-US" sz="6600" dirty="0"/>
              <a:t>Inventory </a:t>
            </a:r>
          </a:p>
        </p:txBody>
      </p:sp>
      <p:pic>
        <p:nvPicPr>
          <p:cNvPr id="4" name="Content Placeholder 3" descr="A picture containing table&#10;&#10;Description automatically generated">
            <a:extLst>
              <a:ext uri="{FF2B5EF4-FFF2-40B4-BE49-F238E27FC236}">
                <a16:creationId xmlns:a16="http://schemas.microsoft.com/office/drawing/2014/main" id="{72AC2849-531E-43B0-A6D2-9366B552D5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73" t="51" r="-367" b="-51"/>
          <a:stretch/>
        </p:blipFill>
        <p:spPr>
          <a:xfrm>
            <a:off x="8174448" y="795549"/>
            <a:ext cx="3472955" cy="2585323"/>
          </a:xfrm>
          <a:prstGeom prst="rect">
            <a:avLst/>
          </a:prstGeom>
        </p:spPr>
      </p:pic>
      <p:sp>
        <p:nvSpPr>
          <p:cNvPr id="5" name="TextBox 4">
            <a:extLst>
              <a:ext uri="{FF2B5EF4-FFF2-40B4-BE49-F238E27FC236}">
                <a16:creationId xmlns:a16="http://schemas.microsoft.com/office/drawing/2014/main" id="{9826C4EF-88FB-4D10-AAE9-97CE443F305E}"/>
              </a:ext>
            </a:extLst>
          </p:cNvPr>
          <p:cNvSpPr txBox="1"/>
          <p:nvPr/>
        </p:nvSpPr>
        <p:spPr>
          <a:xfrm>
            <a:off x="8545198" y="3639916"/>
            <a:ext cx="2731453" cy="2585323"/>
          </a:xfrm>
          <a:prstGeom prst="rect">
            <a:avLst/>
          </a:prstGeom>
          <a:noFill/>
        </p:spPr>
        <p:txBody>
          <a:bodyPr wrap="square" rtlCol="0">
            <a:spAutoFit/>
          </a:bodyPr>
          <a:lstStyle/>
          <a:p>
            <a:pPr marL="285750" indent="-285750">
              <a:buFont typeface="Arial" panose="020B0604020202020204" pitchFamily="34" charset="0"/>
              <a:buChar char="•"/>
            </a:pPr>
            <a:r>
              <a:rPr lang="en-US" dirty="0"/>
              <a:t>Arduino </a:t>
            </a:r>
            <a:r>
              <a:rPr lang="en-US" dirty="0" err="1"/>
              <a:t>Megaboard</a:t>
            </a:r>
            <a:endParaRPr lang="en-US" dirty="0"/>
          </a:p>
          <a:p>
            <a:pPr marL="285750" indent="-285750">
              <a:buFont typeface="Arial" panose="020B0604020202020204" pitchFamily="34" charset="0"/>
              <a:buChar char="•"/>
            </a:pPr>
            <a:r>
              <a:rPr lang="en-US" dirty="0"/>
              <a:t>Resistor - 220</a:t>
            </a:r>
            <a:r>
              <a:rPr lang="el-GR" dirty="0"/>
              <a:t>Ω</a:t>
            </a:r>
            <a:endParaRPr lang="en-US" dirty="0"/>
          </a:p>
          <a:p>
            <a:pPr marL="285750" indent="-285750">
              <a:buFont typeface="Arial" panose="020B0604020202020204" pitchFamily="34" charset="0"/>
              <a:buChar char="•"/>
            </a:pPr>
            <a:r>
              <a:rPr lang="en-US" dirty="0"/>
              <a:t>LED</a:t>
            </a:r>
          </a:p>
          <a:p>
            <a:pPr marL="285750" indent="-285750">
              <a:buFont typeface="Arial" panose="020B0604020202020204" pitchFamily="34" charset="0"/>
              <a:buChar char="•"/>
            </a:pPr>
            <a:r>
              <a:rPr lang="en-US" dirty="0"/>
              <a:t>Breadboard</a:t>
            </a:r>
          </a:p>
          <a:p>
            <a:pPr marL="285750" indent="-285750">
              <a:buFont typeface="Arial" panose="020B0604020202020204" pitchFamily="34" charset="0"/>
              <a:buChar char="•"/>
            </a:pPr>
            <a:r>
              <a:rPr lang="en-US" dirty="0"/>
              <a:t>Motion Sensor</a:t>
            </a:r>
          </a:p>
          <a:p>
            <a:pPr marL="285750" indent="-285750">
              <a:buFont typeface="Arial" panose="020B0604020202020204" pitchFamily="34" charset="0"/>
              <a:buChar char="•"/>
            </a:pPr>
            <a:r>
              <a:rPr lang="en-US" dirty="0"/>
              <a:t>Wire(s)</a:t>
            </a:r>
          </a:p>
          <a:p>
            <a:pPr marL="285750" indent="-285750">
              <a:buFont typeface="Arial" panose="020B0604020202020204" pitchFamily="34" charset="0"/>
              <a:buChar char="•"/>
            </a:pPr>
            <a:r>
              <a:rPr lang="en-US" dirty="0"/>
              <a:t>Buzzer</a:t>
            </a:r>
          </a:p>
          <a:p>
            <a:pPr marL="285750" indent="-285750">
              <a:buFont typeface="Arial" panose="020B0604020202020204" pitchFamily="34" charset="0"/>
              <a:buChar char="•"/>
            </a:pPr>
            <a:r>
              <a:rPr lang="en-US" dirty="0"/>
              <a:t>Esp32 Board</a:t>
            </a:r>
          </a:p>
          <a:p>
            <a:endParaRPr lang="en-US" dirty="0"/>
          </a:p>
        </p:txBody>
      </p:sp>
      <p:pic>
        <p:nvPicPr>
          <p:cNvPr id="6" name="Picture 5">
            <a:extLst>
              <a:ext uri="{FF2B5EF4-FFF2-40B4-BE49-F238E27FC236}">
                <a16:creationId xmlns:a16="http://schemas.microsoft.com/office/drawing/2014/main" id="{FCD17DBC-CBF1-4EB3-96FA-87154340B2C2}"/>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l="2513" r="2513"/>
          <a:stretch/>
        </p:blipFill>
        <p:spPr>
          <a:xfrm>
            <a:off x="1909011" y="3380872"/>
            <a:ext cx="3930316" cy="3103413"/>
          </a:xfrm>
          <a:prstGeom prst="rect">
            <a:avLst/>
          </a:prstGeom>
        </p:spPr>
      </p:pic>
      <p:sp>
        <p:nvSpPr>
          <p:cNvPr id="7" name="TextBox 6">
            <a:extLst>
              <a:ext uri="{FF2B5EF4-FFF2-40B4-BE49-F238E27FC236}">
                <a16:creationId xmlns:a16="http://schemas.microsoft.com/office/drawing/2014/main" id="{015DAD3D-DA42-404F-95D0-0317CCD0F065}"/>
              </a:ext>
            </a:extLst>
          </p:cNvPr>
          <p:cNvSpPr txBox="1"/>
          <p:nvPr/>
        </p:nvSpPr>
        <p:spPr>
          <a:xfrm>
            <a:off x="2508442" y="1488045"/>
            <a:ext cx="2731453" cy="1200329"/>
          </a:xfrm>
          <a:prstGeom prst="rect">
            <a:avLst/>
          </a:prstGeom>
          <a:noFill/>
        </p:spPr>
        <p:txBody>
          <a:bodyPr wrap="square" rtlCol="0">
            <a:spAutoFit/>
          </a:bodyPr>
          <a:lstStyle/>
          <a:p>
            <a:pPr marL="285750" indent="-285750">
              <a:buFont typeface="Arial" panose="020B0604020202020204" pitchFamily="34" charset="0"/>
              <a:buChar char="•"/>
            </a:pPr>
            <a:r>
              <a:rPr lang="en-US" dirty="0"/>
              <a:t>Arduino Starter Kit</a:t>
            </a:r>
          </a:p>
          <a:p>
            <a:pPr marL="285750" indent="-285750">
              <a:buFont typeface="Arial" panose="020B0604020202020204" pitchFamily="34" charset="0"/>
              <a:buChar char="•"/>
            </a:pPr>
            <a:r>
              <a:rPr lang="en-US" dirty="0"/>
              <a:t>Mini-Smart Router</a:t>
            </a:r>
          </a:p>
          <a:p>
            <a:pPr marL="285750" indent="-285750">
              <a:buFont typeface="Arial" panose="020B0604020202020204" pitchFamily="34" charset="0"/>
              <a:buChar char="•"/>
            </a:pPr>
            <a:r>
              <a:rPr lang="en-US" dirty="0"/>
              <a:t>USB-</a:t>
            </a:r>
            <a:r>
              <a:rPr lang="en-US" dirty="0" err="1"/>
              <a:t>microUSB</a:t>
            </a:r>
            <a:r>
              <a:rPr lang="en-US" dirty="0"/>
              <a:t> Cable</a:t>
            </a:r>
          </a:p>
          <a:p>
            <a:pPr marL="285750" indent="-285750">
              <a:buFont typeface="Arial" panose="020B0604020202020204" pitchFamily="34" charset="0"/>
              <a:buChar char="•"/>
            </a:pPr>
            <a:r>
              <a:rPr lang="en-US" dirty="0"/>
              <a:t>Esp32 Board</a:t>
            </a:r>
          </a:p>
        </p:txBody>
      </p:sp>
    </p:spTree>
    <p:extLst>
      <p:ext uri="{BB962C8B-B14F-4D97-AF65-F5344CB8AC3E}">
        <p14:creationId xmlns:p14="http://schemas.microsoft.com/office/powerpoint/2010/main" val="1275124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1FA8C-C01A-466F-9A7D-E200B4951B7A}"/>
              </a:ext>
            </a:extLst>
          </p:cNvPr>
          <p:cNvSpPr>
            <a:spLocks noGrp="1"/>
          </p:cNvSpPr>
          <p:nvPr>
            <p:ph type="title"/>
          </p:nvPr>
        </p:nvSpPr>
        <p:spPr/>
        <p:txBody>
          <a:bodyPr/>
          <a:lstStyle/>
          <a:p>
            <a:r>
              <a:rPr lang="en-US" dirty="0"/>
              <a:t>Planning and Design </a:t>
            </a:r>
          </a:p>
        </p:txBody>
      </p:sp>
      <p:sp>
        <p:nvSpPr>
          <p:cNvPr id="3" name="Content Placeholder 2">
            <a:extLst>
              <a:ext uri="{FF2B5EF4-FFF2-40B4-BE49-F238E27FC236}">
                <a16:creationId xmlns:a16="http://schemas.microsoft.com/office/drawing/2014/main" id="{71D16C04-B3FD-4BE4-B5F0-6C23C6A8C66D}"/>
              </a:ext>
            </a:extLst>
          </p:cNvPr>
          <p:cNvSpPr>
            <a:spLocks noGrp="1"/>
          </p:cNvSpPr>
          <p:nvPr>
            <p:ph idx="1"/>
          </p:nvPr>
        </p:nvSpPr>
        <p:spPr/>
        <p:txBody>
          <a:bodyPr>
            <a:normAutofit/>
          </a:bodyPr>
          <a:lstStyle/>
          <a:p>
            <a:pPr marL="0" indent="0">
              <a:buNone/>
            </a:pPr>
            <a:r>
              <a:rPr lang="en-US" dirty="0"/>
              <a:t>When is comes to making an idea to come true there is a process that most companies do which. Companies make flow charts to show how the process will work.</a:t>
            </a:r>
          </a:p>
          <a:p>
            <a:pPr marL="0" indent="0">
              <a:buNone/>
            </a:pPr>
            <a:endParaRPr lang="en-US" dirty="0"/>
          </a:p>
        </p:txBody>
      </p:sp>
    </p:spTree>
    <p:extLst>
      <p:ext uri="{BB962C8B-B14F-4D97-AF65-F5344CB8AC3E}">
        <p14:creationId xmlns:p14="http://schemas.microsoft.com/office/powerpoint/2010/main" val="1365084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7381-B6B5-4396-9EC9-7853F3BF76EB}"/>
              </a:ext>
            </a:extLst>
          </p:cNvPr>
          <p:cNvSpPr>
            <a:spLocks noGrp="1"/>
          </p:cNvSpPr>
          <p:nvPr>
            <p:ph type="title"/>
          </p:nvPr>
        </p:nvSpPr>
        <p:spPr>
          <a:xfrm>
            <a:off x="2955757" y="15479"/>
            <a:ext cx="4499394" cy="1495926"/>
          </a:xfrm>
        </p:spPr>
        <p:txBody>
          <a:bodyPr/>
          <a:lstStyle/>
          <a:p>
            <a:r>
              <a:rPr lang="en-US" dirty="0"/>
              <a:t>Flow Chart</a:t>
            </a:r>
          </a:p>
        </p:txBody>
      </p:sp>
      <p:sp>
        <p:nvSpPr>
          <p:cNvPr id="4" name="Oval 3">
            <a:extLst>
              <a:ext uri="{FF2B5EF4-FFF2-40B4-BE49-F238E27FC236}">
                <a16:creationId xmlns:a16="http://schemas.microsoft.com/office/drawing/2014/main" id="{9C4B6AA4-4E22-4681-8CAB-384731A1EE57}"/>
              </a:ext>
            </a:extLst>
          </p:cNvPr>
          <p:cNvSpPr/>
          <p:nvPr/>
        </p:nvSpPr>
        <p:spPr>
          <a:xfrm>
            <a:off x="8089024" y="142981"/>
            <a:ext cx="1949533" cy="7940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Start</a:t>
            </a:r>
          </a:p>
        </p:txBody>
      </p:sp>
      <p:sp>
        <p:nvSpPr>
          <p:cNvPr id="5" name="Oval 4">
            <a:extLst>
              <a:ext uri="{FF2B5EF4-FFF2-40B4-BE49-F238E27FC236}">
                <a16:creationId xmlns:a16="http://schemas.microsoft.com/office/drawing/2014/main" id="{177F3B2D-D4C1-453E-92BF-6F0E7E80D739}"/>
              </a:ext>
            </a:extLst>
          </p:cNvPr>
          <p:cNvSpPr/>
          <p:nvPr/>
        </p:nvSpPr>
        <p:spPr>
          <a:xfrm>
            <a:off x="8089023" y="5893933"/>
            <a:ext cx="1949533" cy="7940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Stop</a:t>
            </a:r>
          </a:p>
        </p:txBody>
      </p:sp>
      <p:sp>
        <p:nvSpPr>
          <p:cNvPr id="6" name="Rectangle: Rounded Corners 5">
            <a:extLst>
              <a:ext uri="{FF2B5EF4-FFF2-40B4-BE49-F238E27FC236}">
                <a16:creationId xmlns:a16="http://schemas.microsoft.com/office/drawing/2014/main" id="{FEFF3946-5A0A-4EE5-A427-A1FF41DA532F}"/>
              </a:ext>
            </a:extLst>
          </p:cNvPr>
          <p:cNvSpPr/>
          <p:nvPr/>
        </p:nvSpPr>
        <p:spPr>
          <a:xfrm>
            <a:off x="8418304" y="1549707"/>
            <a:ext cx="1290972" cy="794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Input</a:t>
            </a:r>
          </a:p>
          <a:p>
            <a:pPr algn="ctr"/>
            <a:r>
              <a:rPr lang="en-US" dirty="0"/>
              <a:t>Motion </a:t>
            </a:r>
          </a:p>
        </p:txBody>
      </p:sp>
      <p:sp>
        <p:nvSpPr>
          <p:cNvPr id="7" name="Rectangle: Rounded Corners 6">
            <a:extLst>
              <a:ext uri="{FF2B5EF4-FFF2-40B4-BE49-F238E27FC236}">
                <a16:creationId xmlns:a16="http://schemas.microsoft.com/office/drawing/2014/main" id="{1185C6A9-A17D-40EA-AA70-C388E0F05238}"/>
              </a:ext>
            </a:extLst>
          </p:cNvPr>
          <p:cNvSpPr/>
          <p:nvPr/>
        </p:nvSpPr>
        <p:spPr>
          <a:xfrm>
            <a:off x="8418304" y="2926691"/>
            <a:ext cx="1307431" cy="8855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Processing</a:t>
            </a:r>
          </a:p>
          <a:p>
            <a:pPr algn="ctr"/>
            <a:r>
              <a:rPr lang="en-US" dirty="0"/>
              <a:t>Detect Motion</a:t>
            </a:r>
          </a:p>
        </p:txBody>
      </p:sp>
      <p:sp>
        <p:nvSpPr>
          <p:cNvPr id="8" name="Rectangle: Rounded Corners 7">
            <a:extLst>
              <a:ext uri="{FF2B5EF4-FFF2-40B4-BE49-F238E27FC236}">
                <a16:creationId xmlns:a16="http://schemas.microsoft.com/office/drawing/2014/main" id="{6FEB9D59-6CEE-4DC2-A325-2593CBC8E727}"/>
              </a:ext>
            </a:extLst>
          </p:cNvPr>
          <p:cNvSpPr/>
          <p:nvPr/>
        </p:nvSpPr>
        <p:spPr>
          <a:xfrm>
            <a:off x="8418304" y="4410312"/>
            <a:ext cx="1307431" cy="8855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Output</a:t>
            </a:r>
          </a:p>
          <a:p>
            <a:pPr algn="ctr"/>
            <a:r>
              <a:rPr lang="en-US" dirty="0"/>
              <a:t>Buzzer &amp; Lights</a:t>
            </a:r>
          </a:p>
        </p:txBody>
      </p:sp>
      <p:sp>
        <p:nvSpPr>
          <p:cNvPr id="9" name="Arrow: Down 8">
            <a:extLst>
              <a:ext uri="{FF2B5EF4-FFF2-40B4-BE49-F238E27FC236}">
                <a16:creationId xmlns:a16="http://schemas.microsoft.com/office/drawing/2014/main" id="{D6F1CC80-49D4-4488-BBF5-92A8DE6EEC3E}"/>
              </a:ext>
            </a:extLst>
          </p:cNvPr>
          <p:cNvSpPr/>
          <p:nvPr/>
        </p:nvSpPr>
        <p:spPr>
          <a:xfrm>
            <a:off x="8891337" y="1015174"/>
            <a:ext cx="344906" cy="4564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Arrow: Down 9">
            <a:extLst>
              <a:ext uri="{FF2B5EF4-FFF2-40B4-BE49-F238E27FC236}">
                <a16:creationId xmlns:a16="http://schemas.microsoft.com/office/drawing/2014/main" id="{075322A8-53DC-4DFA-900B-206351EBB31F}"/>
              </a:ext>
            </a:extLst>
          </p:cNvPr>
          <p:cNvSpPr/>
          <p:nvPr/>
        </p:nvSpPr>
        <p:spPr>
          <a:xfrm>
            <a:off x="8875296" y="2407029"/>
            <a:ext cx="344906" cy="4564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row: Down 10">
            <a:extLst>
              <a:ext uri="{FF2B5EF4-FFF2-40B4-BE49-F238E27FC236}">
                <a16:creationId xmlns:a16="http://schemas.microsoft.com/office/drawing/2014/main" id="{D06A7F98-AC54-44C1-A73E-E178F59A8367}"/>
              </a:ext>
            </a:extLst>
          </p:cNvPr>
          <p:cNvSpPr/>
          <p:nvPr/>
        </p:nvSpPr>
        <p:spPr>
          <a:xfrm>
            <a:off x="8899566" y="3876991"/>
            <a:ext cx="344906" cy="4564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row: Down 11">
            <a:extLst>
              <a:ext uri="{FF2B5EF4-FFF2-40B4-BE49-F238E27FC236}">
                <a16:creationId xmlns:a16="http://schemas.microsoft.com/office/drawing/2014/main" id="{CA20DAF3-509B-4B3A-BB40-EE25CB2A2F0F}"/>
              </a:ext>
            </a:extLst>
          </p:cNvPr>
          <p:cNvSpPr/>
          <p:nvPr/>
        </p:nvSpPr>
        <p:spPr>
          <a:xfrm>
            <a:off x="8899566" y="5355361"/>
            <a:ext cx="344906" cy="4564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7359CBA3-3B5E-4F85-8A32-62291B760619}"/>
              </a:ext>
            </a:extLst>
          </p:cNvPr>
          <p:cNvSpPr txBox="1"/>
          <p:nvPr/>
        </p:nvSpPr>
        <p:spPr>
          <a:xfrm>
            <a:off x="1780674" y="2723126"/>
            <a:ext cx="4940968" cy="646331"/>
          </a:xfrm>
          <a:prstGeom prst="rect">
            <a:avLst/>
          </a:prstGeom>
          <a:noFill/>
        </p:spPr>
        <p:txBody>
          <a:bodyPr wrap="square" rtlCol="0">
            <a:spAutoFit/>
          </a:bodyPr>
          <a:lstStyle/>
          <a:p>
            <a:r>
              <a:rPr lang="en-US" dirty="0"/>
              <a:t>This is a flow chart of how the data will be processed and the order that it will be conducted.</a:t>
            </a:r>
          </a:p>
        </p:txBody>
      </p:sp>
    </p:spTree>
    <p:extLst>
      <p:ext uri="{BB962C8B-B14F-4D97-AF65-F5344CB8AC3E}">
        <p14:creationId xmlns:p14="http://schemas.microsoft.com/office/powerpoint/2010/main" val="3023338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D9B57-F55B-434F-BCCF-EC0C95949609}"/>
              </a:ext>
            </a:extLst>
          </p:cNvPr>
          <p:cNvSpPr>
            <a:spLocks noGrp="1"/>
          </p:cNvSpPr>
          <p:nvPr>
            <p:ph type="title"/>
          </p:nvPr>
        </p:nvSpPr>
        <p:spPr/>
        <p:txBody>
          <a:bodyPr/>
          <a:lstStyle/>
          <a:p>
            <a:r>
              <a:rPr lang="en-US" dirty="0"/>
              <a:t>Input – Processing - Output</a:t>
            </a:r>
          </a:p>
        </p:txBody>
      </p:sp>
      <p:graphicFrame>
        <p:nvGraphicFramePr>
          <p:cNvPr id="5" name="Table 4">
            <a:extLst>
              <a:ext uri="{FF2B5EF4-FFF2-40B4-BE49-F238E27FC236}">
                <a16:creationId xmlns:a16="http://schemas.microsoft.com/office/drawing/2014/main" id="{7C692785-8EE1-4B7F-902B-CBC3D9D6CD1F}"/>
              </a:ext>
            </a:extLst>
          </p:cNvPr>
          <p:cNvGraphicFramePr>
            <a:graphicFrameLocks noGrp="1"/>
          </p:cNvGraphicFramePr>
          <p:nvPr>
            <p:extLst>
              <p:ext uri="{D42A27DB-BD31-4B8C-83A1-F6EECF244321}">
                <p14:modId xmlns:p14="http://schemas.microsoft.com/office/powerpoint/2010/main" val="3379273657"/>
              </p:ext>
            </p:extLst>
          </p:nvPr>
        </p:nvGraphicFramePr>
        <p:xfrm>
          <a:off x="1235867" y="2232126"/>
          <a:ext cx="10515600" cy="3388360"/>
        </p:xfrm>
        <a:graphic>
          <a:graphicData uri="http://schemas.openxmlformats.org/drawingml/2006/table">
            <a:tbl>
              <a:tblPr firstRow="1" bandRow="1"/>
              <a:tblGrid>
                <a:gridCol w="3505901">
                  <a:extLst>
                    <a:ext uri="{9D8B030D-6E8A-4147-A177-3AD203B41FA5}">
                      <a16:colId xmlns:a16="http://schemas.microsoft.com/office/drawing/2014/main" val="3664351522"/>
                    </a:ext>
                  </a:extLst>
                </a:gridCol>
                <a:gridCol w="3505901">
                  <a:extLst>
                    <a:ext uri="{9D8B030D-6E8A-4147-A177-3AD203B41FA5}">
                      <a16:colId xmlns:a16="http://schemas.microsoft.com/office/drawing/2014/main" val="2199864333"/>
                    </a:ext>
                  </a:extLst>
                </a:gridCol>
                <a:gridCol w="3503798">
                  <a:extLst>
                    <a:ext uri="{9D8B030D-6E8A-4147-A177-3AD203B41FA5}">
                      <a16:colId xmlns:a16="http://schemas.microsoft.com/office/drawing/2014/main" val="620392700"/>
                    </a:ext>
                  </a:extLst>
                </a:gridCol>
              </a:tblGrid>
              <a:tr h="370840">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spcBef>
                          <a:spcPts val="0"/>
                        </a:spcBef>
                        <a:spcAft>
                          <a:spcPts val="1200"/>
                        </a:spcAft>
                      </a:pPr>
                      <a:r>
                        <a:rPr lang="en-US" sz="1100" dirty="0">
                          <a:effectLst/>
                        </a:rPr>
                        <a:t>Input</a:t>
                      </a:r>
                      <a:endParaRPr lang="en-US"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spcBef>
                          <a:spcPts val="0"/>
                        </a:spcBef>
                        <a:spcAft>
                          <a:spcPts val="1200"/>
                        </a:spcAft>
                      </a:pPr>
                      <a:r>
                        <a:rPr lang="en-US" sz="1100" dirty="0">
                          <a:effectLst/>
                        </a:rPr>
                        <a:t>Process</a:t>
                      </a:r>
                      <a:endParaRPr lang="en-US"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spcBef>
                          <a:spcPts val="0"/>
                        </a:spcBef>
                        <a:spcAft>
                          <a:spcPts val="1200"/>
                        </a:spcAft>
                      </a:pPr>
                      <a:r>
                        <a:rPr lang="en-US" sz="1100">
                          <a:effectLst/>
                        </a:rPr>
                        <a:t>Output</a:t>
                      </a:r>
                      <a:endParaRPr lang="en-US"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939662566"/>
                  </a:ext>
                </a:extLst>
              </a:tr>
              <a:tr h="3708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3200" dirty="0">
                          <a:effectLst/>
                          <a:latin typeface="Calibri" panose="020F0502020204030204" pitchFamily="34" charset="0"/>
                          <a:cs typeface="Times New Roman" panose="02020603050405020304" pitchFamily="18" charset="0"/>
                        </a:rPr>
                        <a:t>Motion</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3200" dirty="0">
                          <a:effectLst/>
                          <a:latin typeface="Calibri" panose="020F0502020204030204" pitchFamily="34" charset="0"/>
                          <a:cs typeface="Times New Roman" panose="02020603050405020304" pitchFamily="18" charset="0"/>
                        </a:rPr>
                        <a:t>System waits till motion is detected. Once motion is found, system actives buzzer to alert user.</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3200" dirty="0">
                          <a:effectLst/>
                          <a:latin typeface="Calibri" panose="020F0502020204030204" pitchFamily="34" charset="0"/>
                          <a:cs typeface="Times New Roman" panose="02020603050405020304" pitchFamily="18" charset="0"/>
                        </a:rPr>
                        <a:t>Buzzer/Noise/Light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131997612"/>
                  </a:ext>
                </a:extLst>
              </a:tr>
            </a:tbl>
          </a:graphicData>
        </a:graphic>
      </p:graphicFrame>
    </p:spTree>
    <p:extLst>
      <p:ext uri="{BB962C8B-B14F-4D97-AF65-F5344CB8AC3E}">
        <p14:creationId xmlns:p14="http://schemas.microsoft.com/office/powerpoint/2010/main" val="2951298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EC23B-841D-4534-870B-82AC8B8A378A}"/>
              </a:ext>
            </a:extLst>
          </p:cNvPr>
          <p:cNvSpPr>
            <a:spLocks noGrp="1"/>
          </p:cNvSpPr>
          <p:nvPr>
            <p:ph type="title"/>
          </p:nvPr>
        </p:nvSpPr>
        <p:spPr/>
        <p:txBody>
          <a:bodyPr/>
          <a:lstStyle/>
          <a:p>
            <a:r>
              <a:rPr lang="en-US" dirty="0"/>
              <a:t>Setting up the Arduino</a:t>
            </a:r>
          </a:p>
        </p:txBody>
      </p:sp>
      <p:sp>
        <p:nvSpPr>
          <p:cNvPr id="3" name="Content Placeholder 2">
            <a:extLst>
              <a:ext uri="{FF2B5EF4-FFF2-40B4-BE49-F238E27FC236}">
                <a16:creationId xmlns:a16="http://schemas.microsoft.com/office/drawing/2014/main" id="{0D19EF7B-C9EF-4AEA-8116-0F8DF96C5B5F}"/>
              </a:ext>
            </a:extLst>
          </p:cNvPr>
          <p:cNvSpPr>
            <a:spLocks noGrp="1"/>
          </p:cNvSpPr>
          <p:nvPr>
            <p:ph idx="1"/>
          </p:nvPr>
        </p:nvSpPr>
        <p:spPr/>
        <p:txBody>
          <a:bodyPr/>
          <a:lstStyle/>
          <a:p>
            <a:r>
              <a:rPr lang="en-US" dirty="0"/>
              <a:t>After making a flow chart and producing a plan, the Arduino IDE software needed to be installed in order to program the Arduino Mega for the home security </a:t>
            </a:r>
          </a:p>
          <a:p>
            <a:r>
              <a:rPr lang="en-US" dirty="0"/>
              <a:t>To test the board and the program to make sure that everything works I conducted a blink test with a simple blink code </a:t>
            </a:r>
          </a:p>
        </p:txBody>
      </p:sp>
    </p:spTree>
    <p:extLst>
      <p:ext uri="{BB962C8B-B14F-4D97-AF65-F5344CB8AC3E}">
        <p14:creationId xmlns:p14="http://schemas.microsoft.com/office/powerpoint/2010/main" val="499560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7507-6A89-42EF-BF33-0C59579F393C}"/>
              </a:ext>
            </a:extLst>
          </p:cNvPr>
          <p:cNvSpPr>
            <a:spLocks noGrp="1"/>
          </p:cNvSpPr>
          <p:nvPr>
            <p:ph type="title"/>
          </p:nvPr>
        </p:nvSpPr>
        <p:spPr>
          <a:xfrm>
            <a:off x="1558202" y="-607291"/>
            <a:ext cx="10018713" cy="1752599"/>
          </a:xfrm>
        </p:spPr>
        <p:txBody>
          <a:bodyPr/>
          <a:lstStyle/>
          <a:p>
            <a:r>
              <a:rPr lang="en-US" dirty="0"/>
              <a:t>Arduino IDE</a:t>
            </a:r>
          </a:p>
        </p:txBody>
      </p:sp>
      <p:pic>
        <p:nvPicPr>
          <p:cNvPr id="4" name="Content Placeholder 3">
            <a:extLst>
              <a:ext uri="{FF2B5EF4-FFF2-40B4-BE49-F238E27FC236}">
                <a16:creationId xmlns:a16="http://schemas.microsoft.com/office/drawing/2014/main" id="{04A7831A-160E-4099-A224-FA82A482D39F}"/>
              </a:ext>
            </a:extLst>
          </p:cNvPr>
          <p:cNvPicPr>
            <a:picLocks noGrp="1" noChangeAspect="1"/>
          </p:cNvPicPr>
          <p:nvPr>
            <p:ph idx="1"/>
          </p:nvPr>
        </p:nvPicPr>
        <p:blipFill>
          <a:blip r:embed="rId2"/>
          <a:stretch>
            <a:fillRect/>
          </a:stretch>
        </p:blipFill>
        <p:spPr>
          <a:xfrm>
            <a:off x="3438999" y="757382"/>
            <a:ext cx="6257116" cy="4941455"/>
          </a:xfrm>
          <a:prstGeom prst="rect">
            <a:avLst/>
          </a:prstGeom>
        </p:spPr>
      </p:pic>
      <p:sp>
        <p:nvSpPr>
          <p:cNvPr id="5" name="TextBox 4">
            <a:extLst>
              <a:ext uri="{FF2B5EF4-FFF2-40B4-BE49-F238E27FC236}">
                <a16:creationId xmlns:a16="http://schemas.microsoft.com/office/drawing/2014/main" id="{EA97999A-E71F-48E6-819E-F52975F4110A}"/>
              </a:ext>
            </a:extLst>
          </p:cNvPr>
          <p:cNvSpPr txBox="1"/>
          <p:nvPr/>
        </p:nvSpPr>
        <p:spPr>
          <a:xfrm>
            <a:off x="4409495" y="5879007"/>
            <a:ext cx="4316125" cy="369332"/>
          </a:xfrm>
          <a:prstGeom prst="rect">
            <a:avLst/>
          </a:prstGeom>
          <a:noFill/>
        </p:spPr>
        <p:txBody>
          <a:bodyPr wrap="square" rtlCol="0">
            <a:spAutoFit/>
          </a:bodyPr>
          <a:lstStyle/>
          <a:p>
            <a:r>
              <a:rPr lang="en-US" dirty="0"/>
              <a:t>This is the IDE software with the blink code</a:t>
            </a:r>
          </a:p>
        </p:txBody>
      </p:sp>
    </p:spTree>
    <p:extLst>
      <p:ext uri="{BB962C8B-B14F-4D97-AF65-F5344CB8AC3E}">
        <p14:creationId xmlns:p14="http://schemas.microsoft.com/office/powerpoint/2010/main" val="36052679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TM03457496[[fn=Parallax]]</Template>
  <TotalTime>243</TotalTime>
  <Words>1063</Words>
  <Application>Microsoft Office PowerPoint</Application>
  <PresentationFormat>Widescreen</PresentationFormat>
  <Paragraphs>105</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Corbel</vt:lpstr>
      <vt:lpstr>Parallax</vt:lpstr>
      <vt:lpstr>CEIS 101 IoT Home Security System</vt:lpstr>
      <vt:lpstr>Introduction</vt:lpstr>
      <vt:lpstr>Inventory</vt:lpstr>
      <vt:lpstr>Inventory </vt:lpstr>
      <vt:lpstr>Planning and Design </vt:lpstr>
      <vt:lpstr>Flow Chart</vt:lpstr>
      <vt:lpstr>Input – Processing - Output</vt:lpstr>
      <vt:lpstr>Setting up the Arduino</vt:lpstr>
      <vt:lpstr>Arduino IDE</vt:lpstr>
      <vt:lpstr>Arduino Circuit </vt:lpstr>
      <vt:lpstr>Adding Buzzer and Motion Detector </vt:lpstr>
      <vt:lpstr>Circuit with Buzzer and Motion Detector </vt:lpstr>
      <vt:lpstr>Code with Buzzer and Motion Detector</vt:lpstr>
      <vt:lpstr>Code Explanation</vt:lpstr>
      <vt:lpstr>Data Display </vt:lpstr>
      <vt:lpstr>Circuit </vt:lpstr>
      <vt:lpstr>Serial Monitor</vt:lpstr>
      <vt:lpstr>Using the Serial Monitor </vt:lpstr>
      <vt:lpstr>Networking and Security</vt:lpstr>
      <vt:lpstr>Router Setup</vt:lpstr>
      <vt:lpstr>Circuit</vt:lpstr>
      <vt:lpstr>Locate Web Server</vt:lpstr>
      <vt:lpstr>Connecting the Home Security System</vt:lpstr>
      <vt:lpstr>Connecting the Home Security System</vt:lpstr>
      <vt:lpstr>Challenges </vt:lpstr>
      <vt:lpstr>Career Skills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 101 Home Security System</dc:title>
  <dc:creator>Patrick Norris</dc:creator>
  <cp:lastModifiedBy>Patrick Norris</cp:lastModifiedBy>
  <cp:revision>21</cp:revision>
  <dcterms:created xsi:type="dcterms:W3CDTF">2019-10-24T11:58:46Z</dcterms:created>
  <dcterms:modified xsi:type="dcterms:W3CDTF">2019-10-25T22:45:37Z</dcterms:modified>
</cp:coreProperties>
</file>